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90" r:id="rId2"/>
    <p:sldId id="284" r:id="rId3"/>
    <p:sldId id="272" r:id="rId4"/>
    <p:sldId id="277" r:id="rId5"/>
    <p:sldId id="258" r:id="rId6"/>
    <p:sldId id="278" r:id="rId7"/>
    <p:sldId id="266" r:id="rId8"/>
    <p:sldId id="280" r:id="rId9"/>
    <p:sldId id="268" r:id="rId10"/>
    <p:sldId id="286" r:id="rId11"/>
    <p:sldId id="279" r:id="rId12"/>
    <p:sldId id="276" r:id="rId13"/>
    <p:sldId id="263" r:id="rId14"/>
    <p:sldId id="287" r:id="rId15"/>
    <p:sldId id="262" r:id="rId16"/>
    <p:sldId id="270" r:id="rId17"/>
    <p:sldId id="283" r:id="rId18"/>
    <p:sldId id="282" r:id="rId19"/>
    <p:sldId id="281" r:id="rId20"/>
    <p:sldId id="288" r:id="rId21"/>
    <p:sldId id="261" r:id="rId22"/>
    <p:sldId id="273" r:id="rId23"/>
    <p:sldId id="271" r:id="rId24"/>
  </p:sldIdLst>
  <p:sldSz cx="9144000" cy="6858000" type="screen4x3"/>
  <p:notesSz cx="6858000" cy="9144000"/>
  <p:custDataLst>
    <p:tags r:id="rId25"/>
  </p:custDataLst>
  <p:defaultTextStyle>
    <a:defPPr>
      <a:defRPr lang="en-US"/>
    </a:defPPr>
    <a:lvl1pPr algn="ctr" rtl="0" eaLnBrk="0" fontAlgn="base" hangingPunct="0">
      <a:spcBef>
        <a:spcPct val="0"/>
      </a:spcBef>
      <a:spcAft>
        <a:spcPct val="0"/>
      </a:spcAft>
      <a:defRPr sz="2400" b="1" kern="1200">
        <a:solidFill>
          <a:schemeClr val="bg1"/>
        </a:solidFill>
        <a:latin typeface="Arial" charset="0"/>
        <a:ea typeface="+mn-ea"/>
        <a:cs typeface="+mn-cs"/>
      </a:defRPr>
    </a:lvl1pPr>
    <a:lvl2pPr marL="457200" algn="ctr" rtl="0" eaLnBrk="0" fontAlgn="base" hangingPunct="0">
      <a:spcBef>
        <a:spcPct val="0"/>
      </a:spcBef>
      <a:spcAft>
        <a:spcPct val="0"/>
      </a:spcAft>
      <a:defRPr sz="2400" b="1" kern="1200">
        <a:solidFill>
          <a:schemeClr val="bg1"/>
        </a:solidFill>
        <a:latin typeface="Arial" charset="0"/>
        <a:ea typeface="+mn-ea"/>
        <a:cs typeface="+mn-cs"/>
      </a:defRPr>
    </a:lvl2pPr>
    <a:lvl3pPr marL="914400" algn="ctr" rtl="0" eaLnBrk="0" fontAlgn="base" hangingPunct="0">
      <a:spcBef>
        <a:spcPct val="0"/>
      </a:spcBef>
      <a:spcAft>
        <a:spcPct val="0"/>
      </a:spcAft>
      <a:defRPr sz="2400" b="1" kern="1200">
        <a:solidFill>
          <a:schemeClr val="bg1"/>
        </a:solidFill>
        <a:latin typeface="Arial" charset="0"/>
        <a:ea typeface="+mn-ea"/>
        <a:cs typeface="+mn-cs"/>
      </a:defRPr>
    </a:lvl3pPr>
    <a:lvl4pPr marL="1371600" algn="ctr" rtl="0" eaLnBrk="0" fontAlgn="base" hangingPunct="0">
      <a:spcBef>
        <a:spcPct val="0"/>
      </a:spcBef>
      <a:spcAft>
        <a:spcPct val="0"/>
      </a:spcAft>
      <a:defRPr sz="2400" b="1" kern="1200">
        <a:solidFill>
          <a:schemeClr val="bg1"/>
        </a:solidFill>
        <a:latin typeface="Arial" charset="0"/>
        <a:ea typeface="+mn-ea"/>
        <a:cs typeface="+mn-cs"/>
      </a:defRPr>
    </a:lvl4pPr>
    <a:lvl5pPr marL="1828800" algn="ctr" rtl="0" eaLnBrk="0" fontAlgn="base" hangingPunct="0">
      <a:spcBef>
        <a:spcPct val="0"/>
      </a:spcBef>
      <a:spcAft>
        <a:spcPct val="0"/>
      </a:spcAft>
      <a:defRPr sz="2400" b="1" kern="1200">
        <a:solidFill>
          <a:schemeClr val="bg1"/>
        </a:solidFill>
        <a:latin typeface="Arial" charset="0"/>
        <a:ea typeface="+mn-ea"/>
        <a:cs typeface="+mn-cs"/>
      </a:defRPr>
    </a:lvl5pPr>
    <a:lvl6pPr marL="2286000" algn="l" defTabSz="914400" rtl="0" eaLnBrk="1" latinLnBrk="0" hangingPunct="1">
      <a:defRPr sz="2400" b="1" kern="1200">
        <a:solidFill>
          <a:schemeClr val="bg1"/>
        </a:solidFill>
        <a:latin typeface="Arial" charset="0"/>
        <a:ea typeface="+mn-ea"/>
        <a:cs typeface="+mn-cs"/>
      </a:defRPr>
    </a:lvl6pPr>
    <a:lvl7pPr marL="2743200" algn="l" defTabSz="914400" rtl="0" eaLnBrk="1" latinLnBrk="0" hangingPunct="1">
      <a:defRPr sz="2400" b="1" kern="1200">
        <a:solidFill>
          <a:schemeClr val="bg1"/>
        </a:solidFill>
        <a:latin typeface="Arial" charset="0"/>
        <a:ea typeface="+mn-ea"/>
        <a:cs typeface="+mn-cs"/>
      </a:defRPr>
    </a:lvl7pPr>
    <a:lvl8pPr marL="3200400" algn="l" defTabSz="914400" rtl="0" eaLnBrk="1" latinLnBrk="0" hangingPunct="1">
      <a:defRPr sz="2400" b="1" kern="1200">
        <a:solidFill>
          <a:schemeClr val="bg1"/>
        </a:solidFill>
        <a:latin typeface="Arial" charset="0"/>
        <a:ea typeface="+mn-ea"/>
        <a:cs typeface="+mn-cs"/>
      </a:defRPr>
    </a:lvl8pPr>
    <a:lvl9pPr marL="3657600" algn="l" defTabSz="914400" rtl="0" eaLnBrk="1" latinLnBrk="0" hangingPunct="1">
      <a:defRPr sz="24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00"/>
    <a:srgbClr val="666633"/>
    <a:srgbClr val="003300"/>
    <a:srgbClr val="003399"/>
    <a:srgbClr val="003366"/>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87" autoAdjust="0"/>
  </p:normalViewPr>
  <p:slideViewPr>
    <p:cSldViewPr>
      <p:cViewPr>
        <p:scale>
          <a:sx n="75" d="100"/>
          <a:sy n="75" d="100"/>
        </p:scale>
        <p:origin x="-3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44036" name="Rectangle 4"/>
          <p:cNvSpPr>
            <a:spLocks noGrp="1" noChangeArrowheads="1"/>
          </p:cNvSpPr>
          <p:nvPr>
            <p:ph type="dt" sz="half" idx="2"/>
          </p:nvPr>
        </p:nvSpPr>
        <p:spPr/>
        <p:txBody>
          <a:bodyPr/>
          <a:lstStyle>
            <a:lvl1pPr>
              <a:defRPr/>
            </a:lvl1pPr>
          </a:lstStyle>
          <a:p>
            <a:endParaRPr lang="en-US" altLang="en-US"/>
          </a:p>
        </p:txBody>
      </p:sp>
      <p:sp>
        <p:nvSpPr>
          <p:cNvPr id="44037"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44038" name="Rectangle 6"/>
          <p:cNvSpPr>
            <a:spLocks noGrp="1" noChangeArrowheads="1"/>
          </p:cNvSpPr>
          <p:nvPr>
            <p:ph type="sldNum" sz="quarter" idx="4"/>
          </p:nvPr>
        </p:nvSpPr>
        <p:spPr/>
        <p:txBody>
          <a:bodyPr/>
          <a:lstStyle>
            <a:lvl1pPr>
              <a:defRPr/>
            </a:lvl1pPr>
          </a:lstStyle>
          <a:p>
            <a:fld id="{0C056FFD-1590-4BC2-9CFA-E84411D99E2B}" type="slidenum">
              <a:rPr lang="en-US" altLang="en-US"/>
              <a:pPr/>
              <a:t>‹#›</a:t>
            </a:fld>
            <a:endParaRPr lang="en-US" altLang="en-US"/>
          </a:p>
        </p:txBody>
      </p:sp>
      <p:sp>
        <p:nvSpPr>
          <p:cNvPr id="4403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4404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BBF3C4-6C82-4408-B50D-DE9A6EA0139D}"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C5690A-2E90-423B-877D-FAC066EF80F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7884AE-DE18-432B-A544-40AF21EE952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CC892B8-638E-40A3-9971-FEAFD2ABF937}"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C22FBDF-3A14-4681-B9ED-44BDDCA52A3A}"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C58CEEB-CA34-4A4A-A45A-E9DB6E6D9B5F}"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4CE6D39-F6D8-4015-AD95-413D8602C8C5}"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9035EC1-E375-4C57-A637-FD312F33D3F0}"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2EEF745-F3A4-4BE9-806B-3626620D346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36A112-B193-43DF-AAB3-4480F35019C2}"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301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mj-lt"/>
              </a:defRPr>
            </a:lvl1pPr>
          </a:lstStyle>
          <a:p>
            <a:endParaRPr lang="en-US" alt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mj-lt"/>
              </a:defRPr>
            </a:lvl1pPr>
          </a:lstStyle>
          <a:p>
            <a:endParaRPr lang="en-US" altLang="en-US"/>
          </a:p>
        </p:txBody>
      </p:sp>
      <p:sp>
        <p:nvSpPr>
          <p:cNvPr id="4301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mj-lt"/>
              </a:defRPr>
            </a:lvl1pPr>
          </a:lstStyle>
          <a:p>
            <a:fld id="{EDC79D9D-7180-4880-978A-0DF84AB2EE59}" type="slidenum">
              <a:rPr lang="en-US" altLang="en-US"/>
              <a:pPr/>
              <a:t>‹#›</a:t>
            </a:fld>
            <a:endParaRPr lang="en-US" altLang="en-US"/>
          </a:p>
        </p:txBody>
      </p:sp>
      <p:sp>
        <p:nvSpPr>
          <p:cNvPr id="4301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301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l" rtl="0" fontAlgn="base">
        <a:spcBef>
          <a:spcPct val="0"/>
        </a:spcBef>
        <a:spcAft>
          <a:spcPct val="0"/>
        </a:spcAft>
        <a:defRPr sz="4200" b="0" i="0" u="none">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b="0" i="0" u="none">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vn/imgres?imgurl=http://www.tienganh.com.vn/vi/uploads/News/pic/1268563502.nv.gif&amp;imgrefurl=http://www.tienganh.com.vn/vi/modules.php?name=News&amp;op=viewcat&amp;catid=1&amp;page=240&amp;usg=__r0K2VuevsN-1C8CJK6U6gxWCBXQ=&amp;h=364&amp;w=424&amp;sz=13&amp;hl=vi&amp;start=8&amp;zoom=1&amp;itbs=1&amp;tbnid=ibGylIvMlmongM:&amp;tbnh=108&amp;tbnw=126&amp;prev=/images?q=th%E1%BA%A3o+lu%E1%BA%ADn+nh%C3%B3m+%C4%91%C3%B4i&amp;hl=vi&amp;sa=G&amp;gbv=2&amp;tbs=isch:1"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1.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1067812"/>
            <a:ext cx="8534400" cy="2308324"/>
          </a:xfrm>
          <a:prstGeom prst="rect">
            <a:avLst/>
          </a:prstGeom>
          <a:noFill/>
        </p:spPr>
        <p:txBody>
          <a:bodyPr>
            <a:spAutoFit/>
            <a:scene3d>
              <a:camera prst="orthographicFront"/>
              <a:lightRig rig="threePt" dir="t"/>
            </a:scene3d>
            <a:sp3d extrusionH="57150">
              <a:bevelT w="82550" h="38100" prst="coolSlant"/>
            </a:sp3d>
          </a:bodyPr>
          <a:lstStyle/>
          <a:p>
            <a:pPr fontAlgn="auto">
              <a:lnSpc>
                <a:spcPct val="150000"/>
              </a:lnSpc>
              <a:spcBef>
                <a:spcPts val="0"/>
              </a:spcBef>
              <a:spcAft>
                <a:spcPts val="0"/>
              </a:spcAft>
              <a:defRPr/>
            </a:pPr>
            <a:r>
              <a:rPr lang="en-US" sz="3200" b="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MÔN: ĐẠO ĐỨC LỚP 5</a:t>
            </a:r>
          </a:p>
          <a:p>
            <a:pPr fontAlgn="auto">
              <a:lnSpc>
                <a:spcPct val="150000"/>
              </a:lnSpc>
              <a:spcBef>
                <a:spcPts val="0"/>
              </a:spcBef>
              <a:spcAft>
                <a:spcPts val="0"/>
              </a:spcAft>
              <a:defRPr/>
            </a:pPr>
            <a:r>
              <a:rPr lang="en-US" sz="320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Tiết 5 – Tuần 5 </a:t>
            </a:r>
          </a:p>
          <a:p>
            <a:pPr fontAlgn="auto">
              <a:lnSpc>
                <a:spcPct val="150000"/>
              </a:lnSpc>
              <a:spcBef>
                <a:spcPts val="0"/>
              </a:spcBef>
              <a:spcAft>
                <a:spcPts val="0"/>
              </a:spcAft>
              <a:defRPr/>
            </a:pPr>
            <a:r>
              <a:rPr lang="en-US" sz="320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TÊN BÀI: </a:t>
            </a:r>
            <a:r>
              <a:rPr lang="en-US" sz="320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Có chí thì nên</a:t>
            </a:r>
            <a:endParaRPr lang="en-US" sz="3200"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3475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8-9, Anh 2, Vuot suoi, bang rung den truong gui VNE"/>
          <p:cNvPicPr>
            <a:picLocks noGrp="1" noChangeAspect="1" noChangeArrowheads="1"/>
          </p:cNvPicPr>
          <p:nvPr>
            <p:ph type="body" idx="1"/>
          </p:nvPr>
        </p:nvPicPr>
        <p:blipFill>
          <a:blip r:embed="rId2"/>
          <a:srcRect/>
          <a:stretch>
            <a:fillRect/>
          </a:stretch>
        </p:blipFill>
        <p:spPr>
          <a:xfrm>
            <a:off x="2057400" y="457200"/>
            <a:ext cx="5376863" cy="6248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checkerboard(across)">
                                      <p:cBhvr>
                                        <p:cTn id="7"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PhuMua71109-3"/>
          <p:cNvPicPr>
            <a:picLocks noGrp="1" noChangeAspect="1" noChangeArrowheads="1"/>
          </p:cNvPicPr>
          <p:nvPr>
            <p:ph type="body" idx="1"/>
          </p:nvPr>
        </p:nvPicPr>
        <p:blipFill>
          <a:blip r:embed="rId2"/>
          <a:srcRect/>
          <a:stretch>
            <a:fillRect/>
          </a:stretch>
        </p:blipFill>
        <p:spPr>
          <a:xfrm>
            <a:off x="228600" y="112713"/>
            <a:ext cx="8686800" cy="65166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blinds(horizontal)">
                                      <p:cBhvr>
                                        <p:cTn id="7" dur="500"/>
                                        <p:tgtEl>
                                          <p:spTgt spid="62468"/>
                                        </p:tgtEl>
                                      </p:cBhvr>
                                    </p:animEffect>
                                  </p:childTnLst>
                                </p:cTn>
                              </p:par>
                            </p:childTnLst>
                          </p:cTn>
                        </p:par>
                        <p:par>
                          <p:cTn id="8" fill="hold">
                            <p:stCondLst>
                              <p:cond delay="500"/>
                            </p:stCondLst>
                            <p:childTnLst>
                              <p:par>
                                <p:cTn id="9" presetID="1" presetClass="exit" presetSubtype="0" fill="hold" nodeType="afterEffect">
                                  <p:stCondLst>
                                    <p:cond delay="4000"/>
                                  </p:stCondLst>
                                  <p:childTnLst>
                                    <p:set>
                                      <p:cBhvr>
                                        <p:cTn id="10" dur="1" fill="hold">
                                          <p:stCondLst>
                                            <p:cond delay="0"/>
                                          </p:stCondLst>
                                        </p:cTn>
                                        <p:tgtEl>
                                          <p:spTgt spid="62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402" name="Group 10"/>
          <p:cNvGrpSpPr>
            <a:grpSpLocks/>
          </p:cNvGrpSpPr>
          <p:nvPr/>
        </p:nvGrpSpPr>
        <p:grpSpPr bwMode="auto">
          <a:xfrm>
            <a:off x="0" y="152400"/>
            <a:ext cx="9271000" cy="6553200"/>
            <a:chOff x="-10" y="0"/>
            <a:chExt cx="5887" cy="4128"/>
          </a:xfrm>
        </p:grpSpPr>
        <p:pic>
          <p:nvPicPr>
            <p:cNvPr id="59403" name="Picture 11" descr="8-9, Anh 8, Vuot suoi, bang rung den truong gui VNE"/>
            <p:cNvPicPr>
              <a:picLocks noChangeAspect="1" noChangeArrowheads="1"/>
            </p:cNvPicPr>
            <p:nvPr/>
          </p:nvPicPr>
          <p:blipFill>
            <a:blip r:embed="rId2"/>
            <a:srcRect/>
            <a:stretch>
              <a:fillRect/>
            </a:stretch>
          </p:blipFill>
          <p:spPr bwMode="auto">
            <a:xfrm>
              <a:off x="-10" y="0"/>
              <a:ext cx="2949" cy="4128"/>
            </a:xfrm>
            <a:prstGeom prst="rect">
              <a:avLst/>
            </a:prstGeom>
            <a:noFill/>
          </p:spPr>
        </p:pic>
        <p:pic>
          <p:nvPicPr>
            <p:cNvPr id="59404" name="Picture 12" descr="8-9, Anh 3, Vuot suoi, bang rung den truong gui VNE"/>
            <p:cNvPicPr>
              <a:picLocks noChangeAspect="1" noChangeArrowheads="1"/>
            </p:cNvPicPr>
            <p:nvPr/>
          </p:nvPicPr>
          <p:blipFill>
            <a:blip r:embed="rId3"/>
            <a:srcRect/>
            <a:stretch>
              <a:fillRect/>
            </a:stretch>
          </p:blipFill>
          <p:spPr bwMode="auto">
            <a:xfrm>
              <a:off x="2928" y="0"/>
              <a:ext cx="2949" cy="412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9402"/>
                                        </p:tgtEl>
                                        <p:attrNameLst>
                                          <p:attrName>style.visibility</p:attrName>
                                        </p:attrNameLst>
                                      </p:cBhvr>
                                      <p:to>
                                        <p:strVal val="visible"/>
                                      </p:to>
                                    </p:set>
                                    <p:animEffect transition="in" filter="diamond(in)">
                                      <p:cBhvr>
                                        <p:cTn id="7" dur="500"/>
                                        <p:tgtEl>
                                          <p:spTgt spid="59402"/>
                                        </p:tgtEl>
                                      </p:cBhvr>
                                    </p:animEffect>
                                  </p:childTnLst>
                                </p:cTn>
                              </p:par>
                            </p:childTnLst>
                          </p:cTn>
                        </p:par>
                        <p:par>
                          <p:cTn id="8" fill="hold">
                            <p:stCondLst>
                              <p:cond delay="500"/>
                            </p:stCondLst>
                            <p:childTnLst>
                              <p:par>
                                <p:cTn id="9" presetID="1" presetClass="exit" presetSubtype="0" fill="hold" nodeType="afterEffect">
                                  <p:stCondLst>
                                    <p:cond delay="4000"/>
                                  </p:stCondLst>
                                  <p:childTnLst>
                                    <p:set>
                                      <p:cBhvr>
                                        <p:cTn id="10" dur="1" fill="hold">
                                          <p:stCondLst>
                                            <p:cond delay="0"/>
                                          </p:stCondLst>
                                        </p:cTn>
                                        <p:tgtEl>
                                          <p:spTgt spid="594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533400" y="685800"/>
            <a:ext cx="2667000" cy="838200"/>
          </a:xfrm>
          <a:prstGeom prst="cloudCallout">
            <a:avLst>
              <a:gd name="adj1" fmla="val 29347"/>
              <a:gd name="adj2" fmla="val 134093"/>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lstStyle/>
          <a:p>
            <a:r>
              <a:rPr lang="en-US" i="1">
                <a:solidFill>
                  <a:schemeClr val="tx1"/>
                </a:solidFill>
                <a:latin typeface="Times New Roman" pitchFamily="18" charset="0"/>
                <a:cs typeface="Times New Roman" pitchFamily="18" charset="0"/>
              </a:rPr>
              <a:t>GHI NHỚ</a:t>
            </a:r>
          </a:p>
        </p:txBody>
      </p:sp>
      <p:pic>
        <p:nvPicPr>
          <p:cNvPr id="11269" name="Picture 5" descr="u19795006"/>
          <p:cNvPicPr>
            <a:picLocks noChangeAspect="1" noChangeArrowheads="1"/>
          </p:cNvPicPr>
          <p:nvPr/>
        </p:nvPicPr>
        <p:blipFill>
          <a:blip r:embed="rId3"/>
          <a:srcRect/>
          <a:stretch>
            <a:fillRect/>
          </a:stretch>
        </p:blipFill>
        <p:spPr bwMode="auto">
          <a:xfrm>
            <a:off x="6096000" y="457200"/>
            <a:ext cx="2438400" cy="1238250"/>
          </a:xfrm>
          <a:prstGeom prst="rect">
            <a:avLst/>
          </a:prstGeom>
          <a:noFill/>
        </p:spPr>
      </p:pic>
      <p:pic>
        <p:nvPicPr>
          <p:cNvPr id="11270" name="Picture 6" descr="u18965960"/>
          <p:cNvPicPr>
            <a:picLocks noChangeAspect="1" noChangeArrowheads="1"/>
          </p:cNvPicPr>
          <p:nvPr/>
        </p:nvPicPr>
        <p:blipFill>
          <a:blip r:embed="rId4"/>
          <a:srcRect/>
          <a:stretch>
            <a:fillRect/>
          </a:stretch>
        </p:blipFill>
        <p:spPr bwMode="auto">
          <a:xfrm>
            <a:off x="0" y="4038600"/>
            <a:ext cx="1524000" cy="2819400"/>
          </a:xfrm>
          <a:prstGeom prst="rect">
            <a:avLst/>
          </a:prstGeom>
          <a:noFill/>
        </p:spPr>
      </p:pic>
      <p:sp>
        <p:nvSpPr>
          <p:cNvPr id="11271" name="AutoShape 7" descr="Blue tissue paper"/>
          <p:cNvSpPr>
            <a:spLocks noChangeArrowheads="1"/>
          </p:cNvSpPr>
          <p:nvPr/>
        </p:nvSpPr>
        <p:spPr bwMode="auto">
          <a:xfrm>
            <a:off x="381000" y="2362200"/>
            <a:ext cx="8534400" cy="4191000"/>
          </a:xfrm>
          <a:prstGeom prst="flowChartAlternateProcess">
            <a:avLst/>
          </a:prstGeom>
          <a:blipFill dpi="0" rotWithShape="1">
            <a:blip r:embed="rId5"/>
            <a:srcRect/>
            <a:tile tx="0" ty="0" sx="100000" sy="100000" flip="none" algn="tl"/>
          </a:blipFill>
          <a:ln w="9525">
            <a:solidFill>
              <a:schemeClr val="tx1"/>
            </a:solidFill>
            <a:miter lim="800000"/>
            <a:headEnd/>
            <a:tailEnd/>
          </a:ln>
          <a:effectLst/>
        </p:spPr>
        <p:txBody>
          <a:bodyPr wrap="none" anchor="ctr"/>
          <a:lstStyle/>
          <a:p>
            <a:pPr algn="just"/>
            <a:r>
              <a:rPr lang="en-US" sz="2800" i="1">
                <a:solidFill>
                  <a:srgbClr val="003300"/>
                </a:solidFill>
                <a:latin typeface="Times New Roman" pitchFamily="18" charset="0"/>
                <a:cs typeface="Times New Roman" pitchFamily="18" charset="0"/>
              </a:rPr>
              <a:t>Trong cuộc sống, ai cũng có thể gặp khó khăn, </a:t>
            </a:r>
          </a:p>
          <a:p>
            <a:pPr algn="just"/>
            <a:r>
              <a:rPr lang="en-US" sz="2800" i="1">
                <a:solidFill>
                  <a:srgbClr val="003300"/>
                </a:solidFill>
                <a:latin typeface="Times New Roman" pitchFamily="18" charset="0"/>
                <a:cs typeface="Times New Roman" pitchFamily="18" charset="0"/>
              </a:rPr>
              <a:t>nhưng nếu có niềm tin và cố gắng vượt qua </a:t>
            </a:r>
          </a:p>
          <a:p>
            <a:pPr algn="just"/>
            <a:r>
              <a:rPr lang="en-US" sz="2800" i="1">
                <a:solidFill>
                  <a:srgbClr val="003300"/>
                </a:solidFill>
                <a:latin typeface="Times New Roman" pitchFamily="18" charset="0"/>
                <a:cs typeface="Times New Roman" pitchFamily="18" charset="0"/>
              </a:rPr>
              <a:t>thì có thể thành công.</a:t>
            </a:r>
          </a:p>
          <a:p>
            <a:pPr algn="just"/>
            <a:endParaRPr lang="en-US" sz="2000" i="1">
              <a:solidFill>
                <a:schemeClr val="tx1"/>
              </a:solidFill>
              <a:latin typeface="Times New Roman" pitchFamily="18" charset="0"/>
              <a:cs typeface="Times New Roman" pitchFamily="18" charset="0"/>
            </a:endParaRPr>
          </a:p>
          <a:p>
            <a:pPr algn="just"/>
            <a:r>
              <a:rPr lang="en-US" sz="2000" b="0" i="1">
                <a:solidFill>
                  <a:srgbClr val="003300"/>
                </a:solidFill>
                <a:latin typeface="Times New Roman" pitchFamily="18" charset="0"/>
                <a:cs typeface="Times New Roman" pitchFamily="18" charset="0"/>
              </a:rPr>
              <a:t>			</a:t>
            </a:r>
            <a:r>
              <a:rPr lang="en-US" b="0">
                <a:solidFill>
                  <a:srgbClr val="FF0000"/>
                </a:solidFill>
                <a:latin typeface="Times New Roman" pitchFamily="18" charset="0"/>
                <a:cs typeface="Times New Roman" pitchFamily="18" charset="0"/>
              </a:rPr>
              <a:t>Không có việc gì khó</a:t>
            </a:r>
          </a:p>
          <a:p>
            <a:pPr algn="just"/>
            <a:r>
              <a:rPr lang="en-US" b="0">
                <a:solidFill>
                  <a:srgbClr val="FF0000"/>
                </a:solidFill>
                <a:latin typeface="Times New Roman" pitchFamily="18" charset="0"/>
                <a:cs typeface="Times New Roman" pitchFamily="18" charset="0"/>
              </a:rPr>
              <a:t>			Chỉ sợ lòng không bền</a:t>
            </a:r>
          </a:p>
          <a:p>
            <a:pPr algn="just"/>
            <a:r>
              <a:rPr lang="en-US" b="0">
                <a:solidFill>
                  <a:srgbClr val="FF0000"/>
                </a:solidFill>
                <a:latin typeface="Times New Roman" pitchFamily="18" charset="0"/>
                <a:cs typeface="Times New Roman" pitchFamily="18" charset="0"/>
              </a:rPr>
              <a:t>			Đào núi và lấp biển</a:t>
            </a:r>
          </a:p>
          <a:p>
            <a:pPr algn="just"/>
            <a:r>
              <a:rPr lang="en-US" b="0">
                <a:solidFill>
                  <a:srgbClr val="FF0000"/>
                </a:solidFill>
                <a:latin typeface="Times New Roman" pitchFamily="18" charset="0"/>
                <a:cs typeface="Times New Roman" pitchFamily="18" charset="0"/>
              </a:rPr>
              <a:t>			Quyết chí vẫn làm nên.</a:t>
            </a:r>
          </a:p>
          <a:p>
            <a:pPr algn="just"/>
            <a:r>
              <a:rPr lang="en-US" sz="2000" b="0" i="1">
                <a:solidFill>
                  <a:srgbClr val="003300"/>
                </a:solidFill>
                <a:latin typeface="Times New Roman" pitchFamily="18" charset="0"/>
                <a:cs typeface="Times New Roman" pitchFamily="18" charset="0"/>
              </a:rPr>
              <a:t>                                   </a:t>
            </a:r>
          </a:p>
          <a:p>
            <a:pPr algn="just"/>
            <a:r>
              <a:rPr lang="en-US" sz="2000" b="0" i="1">
                <a:solidFill>
                  <a:srgbClr val="003300"/>
                </a:solidFill>
                <a:latin typeface="Times New Roman" pitchFamily="18" charset="0"/>
                <a:cs typeface="Times New Roman" pitchFamily="18" charset="0"/>
              </a:rPr>
              <a:t>                                                        </a:t>
            </a:r>
            <a:r>
              <a:rPr lang="en-US" sz="2000" b="0">
                <a:solidFill>
                  <a:srgbClr val="0000FF"/>
                </a:solidFill>
                <a:latin typeface="Times New Roman" pitchFamily="18" charset="0"/>
                <a:cs typeface="Times New Roman" pitchFamily="18" charset="0"/>
              </a:rPr>
              <a:t>HỒ CHÍ MINH</a:t>
            </a:r>
          </a:p>
          <a:p>
            <a:pPr algn="just"/>
            <a:endParaRPr lang="en-US" sz="2000" b="0">
              <a:solidFill>
                <a:srgbClr val="0000FF"/>
              </a:solidFill>
              <a:latin typeface="Times New Roman" pitchFamily="18" charset="0"/>
              <a:cs typeface="Times New Roman" pitchFamily="18" charset="0"/>
            </a:endParaRPr>
          </a:p>
        </p:txBody>
      </p:sp>
      <p:sp>
        <p:nvSpPr>
          <p:cNvPr id="11272" name="Text Box 8"/>
          <p:cNvSpPr txBox="1">
            <a:spLocks noChangeArrowheads="1"/>
          </p:cNvSpPr>
          <p:nvPr/>
        </p:nvSpPr>
        <p:spPr bwMode="auto">
          <a:xfrm>
            <a:off x="990600" y="914400"/>
            <a:ext cx="6477000" cy="974725"/>
          </a:xfrm>
          <a:prstGeom prst="rect">
            <a:avLst/>
          </a:prstGeom>
          <a:noFill/>
          <a:ln w="28575">
            <a:solidFill>
              <a:srgbClr val="FF0000"/>
            </a:solidFill>
            <a:miter lim="800000"/>
            <a:headEnd/>
            <a:tailEnd/>
          </a:ln>
          <a:effectLst/>
        </p:spPr>
        <p:txBody>
          <a:bodyPr>
            <a:spAutoFit/>
          </a:bodyPr>
          <a:lstStyle/>
          <a:p>
            <a:pPr algn="l" eaLnBrk="1" hangingPunct="1">
              <a:spcBef>
                <a:spcPct val="50000"/>
              </a:spcBef>
            </a:pPr>
            <a:r>
              <a:rPr lang="en-US" sz="2800" b="0">
                <a:solidFill>
                  <a:srgbClr val="0000FF"/>
                </a:solidFill>
                <a:latin typeface="Times New Roman" pitchFamily="18" charset="0"/>
                <a:cs typeface="Times New Roman" pitchFamily="18" charset="0"/>
              </a:rPr>
              <a:t>Trong cuộc sống, những lúc gặp khó khăn chúng ta cần phải làm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linds(horizontal)">
                                      <p:cBhvr>
                                        <p:cTn id="7" dur="5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1272"/>
                                        </p:tgtEl>
                                      </p:cBhvr>
                                    </p:animEffect>
                                    <p:set>
                                      <p:cBhvr>
                                        <p:cTn id="12" dur="1" fill="hold">
                                          <p:stCondLst>
                                            <p:cond delay="499"/>
                                          </p:stCondLst>
                                        </p:cTn>
                                        <p:tgtEl>
                                          <p:spTgt spid="11272"/>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11271"/>
                                        </p:tgtEl>
                                        <p:attrNameLst>
                                          <p:attrName>style.visibility</p:attrName>
                                        </p:attrNameLst>
                                      </p:cBhvr>
                                      <p:to>
                                        <p:strVal val="visible"/>
                                      </p:to>
                                    </p:set>
                                    <p:animEffect transition="in" filter="checkerboard(across)">
                                      <p:cBhvr>
                                        <p:cTn id="15" dur="1000"/>
                                        <p:tgtEl>
                                          <p:spTgt spid="1127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268"/>
                                        </p:tgtEl>
                                        <p:attrNameLst>
                                          <p:attrName>style.visibility</p:attrName>
                                        </p:attrNameLst>
                                      </p:cBhvr>
                                      <p:to>
                                        <p:strVal val="visible"/>
                                      </p:to>
                                    </p:set>
                                    <p:animEffect transition="in" filter="circle(in)">
                                      <p:cBhvr>
                                        <p:cTn id="20"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1" grpId="0" animBg="1"/>
      <p:bldP spid="11272" grpId="0" animBg="1"/>
      <p:bldP spid="1127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WordArt 4"/>
          <p:cNvSpPr>
            <a:spLocks noChangeArrowheads="1" noChangeShapeType="1" noTextEdit="1"/>
          </p:cNvSpPr>
          <p:nvPr/>
        </p:nvSpPr>
        <p:spPr bwMode="auto">
          <a:xfrm>
            <a:off x="1752600" y="2133600"/>
            <a:ext cx="4343400" cy="18288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00FF00"/>
                </a:solidFill>
                <a:latin typeface="Times New Roman" pitchFamily="18" charset="0"/>
                <a:cs typeface="Times New Roman" pitchFamily="18" charset="0"/>
              </a:rPr>
              <a:t>BÀI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0660"/>
                                        </p:tgtEl>
                                        <p:attrNameLst>
                                          <p:attrName>style.color</p:attrName>
                                        </p:attrNameLst>
                                      </p:cBhvr>
                                      <p:by>
                                        <p:hsl h="7200000" s="0" l="0"/>
                                      </p:by>
                                    </p:animClr>
                                    <p:animClr clrSpc="hsl" dir="cw">
                                      <p:cBhvr>
                                        <p:cTn id="7" dur="500" fill="hold"/>
                                        <p:tgtEl>
                                          <p:spTgt spid="70660"/>
                                        </p:tgtEl>
                                        <p:attrNameLst>
                                          <p:attrName>fillcolor</p:attrName>
                                        </p:attrNameLst>
                                      </p:cBhvr>
                                      <p:by>
                                        <p:hsl h="7200000" s="0" l="0"/>
                                      </p:by>
                                    </p:animClr>
                                    <p:animClr clrSpc="hsl" dir="cw">
                                      <p:cBhvr>
                                        <p:cTn id="8" dur="500" fill="hold"/>
                                        <p:tgtEl>
                                          <p:spTgt spid="70660"/>
                                        </p:tgtEl>
                                        <p:attrNameLst>
                                          <p:attrName>stroke.color</p:attrName>
                                        </p:attrNameLst>
                                      </p:cBhvr>
                                      <p:by>
                                        <p:hsl h="7200000" s="0" l="0"/>
                                      </p:by>
                                    </p:animClr>
                                    <p:set>
                                      <p:cBhvr>
                                        <p:cTn id="9" dur="500" fill="hold"/>
                                        <p:tgtEl>
                                          <p:spTgt spid="706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838200" y="533400"/>
            <a:ext cx="7543800" cy="831850"/>
          </a:xfrm>
          <a:prstGeom prst="rect">
            <a:avLst/>
          </a:prstGeom>
          <a:solidFill>
            <a:srgbClr val="800000"/>
          </a:solidFill>
          <a:ln w="9525">
            <a:solidFill>
              <a:srgbClr val="800000"/>
            </a:solid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a:t>
            </a:r>
            <a:r>
              <a:rPr lang="en-US">
                <a:latin typeface="Times New Roman" pitchFamily="18" charset="0"/>
                <a:cs typeface="Times New Roman" pitchFamily="18" charset="0"/>
              </a:rPr>
              <a:t>Bài1: Những trường hợp nào dưới đây là biểu hiện của người có ý chí?</a:t>
            </a:r>
          </a:p>
        </p:txBody>
      </p:sp>
      <p:sp>
        <p:nvSpPr>
          <p:cNvPr id="10246" name="Text Box 6"/>
          <p:cNvSpPr txBox="1">
            <a:spLocks noChangeArrowheads="1"/>
          </p:cNvSpPr>
          <p:nvPr/>
        </p:nvSpPr>
        <p:spPr bwMode="auto">
          <a:xfrm>
            <a:off x="914400" y="1524000"/>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a. </a:t>
            </a:r>
            <a:r>
              <a:rPr lang="en-US" sz="2000" i="1">
                <a:solidFill>
                  <a:srgbClr val="0000FF"/>
                </a:solidFill>
                <a:latin typeface="Times New Roman" pitchFamily="18" charset="0"/>
                <a:cs typeface="Times New Roman" pitchFamily="18" charset="0"/>
              </a:rPr>
              <a:t>Nguyễn Ngọc Ký bị liệt cả hai tay, phải dùng chân để viết mà vẫn học giỏi.</a:t>
            </a:r>
          </a:p>
        </p:txBody>
      </p:sp>
      <p:sp>
        <p:nvSpPr>
          <p:cNvPr id="10247" name="Text Box 7"/>
          <p:cNvSpPr txBox="1">
            <a:spLocks noChangeArrowheads="1"/>
          </p:cNvSpPr>
          <p:nvPr/>
        </p:nvSpPr>
        <p:spPr bwMode="auto">
          <a:xfrm>
            <a:off x="914400" y="2667000"/>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b. </a:t>
            </a:r>
            <a:r>
              <a:rPr lang="en-US" sz="2000" i="1">
                <a:solidFill>
                  <a:srgbClr val="0000FF"/>
                </a:solidFill>
                <a:latin typeface="Times New Roman" pitchFamily="18" charset="0"/>
                <a:cs typeface="Times New Roman" pitchFamily="18" charset="0"/>
              </a:rPr>
              <a:t>Dù phải trèo đèo, lội suối, vượt đường xa để đến trường nhưng bạn Mai vẫn đi học đều.</a:t>
            </a:r>
          </a:p>
        </p:txBody>
      </p:sp>
      <p:sp>
        <p:nvSpPr>
          <p:cNvPr id="10248" name="Text Box 8"/>
          <p:cNvSpPr txBox="1">
            <a:spLocks noChangeArrowheads="1"/>
          </p:cNvSpPr>
          <p:nvPr/>
        </p:nvSpPr>
        <p:spPr bwMode="auto">
          <a:xfrm>
            <a:off x="1019175" y="3857625"/>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c. </a:t>
            </a:r>
            <a:r>
              <a:rPr lang="en-US" sz="2000" i="1">
                <a:solidFill>
                  <a:srgbClr val="0000FF"/>
                </a:solidFill>
                <a:latin typeface="Times New Roman" pitchFamily="18" charset="0"/>
                <a:cs typeface="Times New Roman" pitchFamily="18" charset="0"/>
              </a:rPr>
              <a:t>Vụ lúa này nhà bạn Phương mất mùa nên có khó khăn, Phương liền bỏ học.</a:t>
            </a:r>
          </a:p>
        </p:txBody>
      </p:sp>
      <p:pic>
        <p:nvPicPr>
          <p:cNvPr id="10253" name="Picture 13" descr="u19462181"/>
          <p:cNvPicPr>
            <a:picLocks noChangeAspect="1" noChangeArrowheads="1"/>
          </p:cNvPicPr>
          <p:nvPr/>
        </p:nvPicPr>
        <p:blipFill>
          <a:blip r:embed="rId3"/>
          <a:srcRect/>
          <a:stretch>
            <a:fillRect/>
          </a:stretch>
        </p:blipFill>
        <p:spPr bwMode="auto">
          <a:xfrm>
            <a:off x="6629400" y="5410200"/>
            <a:ext cx="2514600" cy="1143000"/>
          </a:xfrm>
          <a:prstGeom prst="rect">
            <a:avLst/>
          </a:prstGeom>
          <a:noFill/>
        </p:spPr>
      </p:pic>
      <p:sp>
        <p:nvSpPr>
          <p:cNvPr id="10254" name="Text Box 14"/>
          <p:cNvSpPr txBox="1">
            <a:spLocks noChangeArrowheads="1"/>
          </p:cNvSpPr>
          <p:nvPr/>
        </p:nvSpPr>
        <p:spPr bwMode="auto">
          <a:xfrm>
            <a:off x="914400" y="1524000"/>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a:t>
            </a:r>
            <a:r>
              <a:rPr lang="en-US" sz="2000">
                <a:solidFill>
                  <a:srgbClr val="FF3300"/>
                </a:solidFill>
                <a:latin typeface="Times New Roman" pitchFamily="18" charset="0"/>
                <a:cs typeface="Times New Roman" pitchFamily="18" charset="0"/>
              </a:rPr>
              <a:t>a.</a:t>
            </a:r>
            <a:r>
              <a:rPr lang="en-US" sz="2000">
                <a:solidFill>
                  <a:srgbClr val="0000FF"/>
                </a:solidFill>
                <a:latin typeface="Times New Roman" pitchFamily="18" charset="0"/>
                <a:cs typeface="Times New Roman" pitchFamily="18" charset="0"/>
              </a:rPr>
              <a:t> </a:t>
            </a:r>
            <a:r>
              <a:rPr lang="en-US" sz="2000" i="1">
                <a:solidFill>
                  <a:srgbClr val="FF3300"/>
                </a:solidFill>
                <a:latin typeface="Times New Roman" pitchFamily="18" charset="0"/>
                <a:cs typeface="Times New Roman" pitchFamily="18" charset="0"/>
              </a:rPr>
              <a:t>Nguyễn Ngọc Ký bị liệt cả hai tay, phải dùng chân để viết mà vẫn học giỏi.</a:t>
            </a:r>
          </a:p>
        </p:txBody>
      </p:sp>
      <p:sp>
        <p:nvSpPr>
          <p:cNvPr id="10255" name="Text Box 15"/>
          <p:cNvSpPr txBox="1">
            <a:spLocks noChangeArrowheads="1"/>
          </p:cNvSpPr>
          <p:nvPr/>
        </p:nvSpPr>
        <p:spPr bwMode="auto">
          <a:xfrm>
            <a:off x="914400" y="2667000"/>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a:t>
            </a:r>
            <a:r>
              <a:rPr lang="en-US" sz="2000">
                <a:solidFill>
                  <a:srgbClr val="FF3300"/>
                </a:solidFill>
                <a:latin typeface="Times New Roman" pitchFamily="18" charset="0"/>
                <a:cs typeface="Times New Roman" pitchFamily="18" charset="0"/>
              </a:rPr>
              <a:t>b. </a:t>
            </a:r>
            <a:r>
              <a:rPr lang="en-US" sz="2000" i="1">
                <a:solidFill>
                  <a:srgbClr val="FF3300"/>
                </a:solidFill>
                <a:latin typeface="Times New Roman" pitchFamily="18" charset="0"/>
                <a:cs typeface="Times New Roman" pitchFamily="18" charset="0"/>
              </a:rPr>
              <a:t>Dù phải trèo đèo, lội suối, vượt đường xa để đến trường nhưng bạn Mai vẫn đi học đều.</a:t>
            </a:r>
          </a:p>
        </p:txBody>
      </p:sp>
      <p:sp>
        <p:nvSpPr>
          <p:cNvPr id="10256" name="Text Box 16"/>
          <p:cNvSpPr txBox="1">
            <a:spLocks noChangeArrowheads="1"/>
          </p:cNvSpPr>
          <p:nvPr/>
        </p:nvSpPr>
        <p:spPr bwMode="auto">
          <a:xfrm>
            <a:off x="984250" y="5121275"/>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d. </a:t>
            </a:r>
            <a:r>
              <a:rPr lang="en-US" sz="2000" i="1">
                <a:solidFill>
                  <a:srgbClr val="0000FF"/>
                </a:solidFill>
                <a:latin typeface="Times New Roman" pitchFamily="18" charset="0"/>
                <a:cs typeface="Times New Roman" pitchFamily="18" charset="0"/>
              </a:rPr>
              <a:t>Chữ bạn Hiếu rất xấu nhưng sau hai năm kiên trì rèn luyện, nay Hiếu viết vừa đẹp, vừa nhanh.</a:t>
            </a:r>
          </a:p>
        </p:txBody>
      </p:sp>
      <p:sp>
        <p:nvSpPr>
          <p:cNvPr id="10249" name="Text Box 9"/>
          <p:cNvSpPr txBox="1">
            <a:spLocks noChangeArrowheads="1"/>
          </p:cNvSpPr>
          <p:nvPr/>
        </p:nvSpPr>
        <p:spPr bwMode="auto">
          <a:xfrm>
            <a:off x="984250" y="5121275"/>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a:t>
            </a:r>
            <a:r>
              <a:rPr lang="en-US" sz="2000">
                <a:solidFill>
                  <a:srgbClr val="FF3300"/>
                </a:solidFill>
                <a:latin typeface="Times New Roman" pitchFamily="18" charset="0"/>
                <a:cs typeface="Times New Roman" pitchFamily="18" charset="0"/>
              </a:rPr>
              <a:t>d. </a:t>
            </a:r>
            <a:r>
              <a:rPr lang="en-US" sz="2000" i="1">
                <a:solidFill>
                  <a:srgbClr val="FF3300"/>
                </a:solidFill>
                <a:latin typeface="Times New Roman" pitchFamily="18" charset="0"/>
                <a:cs typeface="Times New Roman" pitchFamily="18" charset="0"/>
              </a:rPr>
              <a:t>Chữ bạn Hiếu rất xấu nhưng sau hai năm kiên trì rèn luyện, nay Hiếu viết vừa đẹp, vừa nhanh.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arn(inHorizontal)">
                                      <p:cBhvr>
                                        <p:cTn id="7" dur="500"/>
                                        <p:tgtEl>
                                          <p:spTgt spid="1024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46">
                                            <p:txEl>
                                              <p:pRg st="0" end="0"/>
                                            </p:txEl>
                                          </p:spTgt>
                                        </p:tgtEl>
                                        <p:attrNameLst>
                                          <p:attrName>style.visibility</p:attrName>
                                        </p:attrNameLst>
                                      </p:cBhvr>
                                      <p:to>
                                        <p:strVal val="visible"/>
                                      </p:to>
                                    </p:set>
                                    <p:animEffect transition="in" filter="randombar(horizontal)">
                                      <p:cBhvr>
                                        <p:cTn id="11" dur="500"/>
                                        <p:tgtEl>
                                          <p:spTgt spid="10246">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247">
                                            <p:txEl>
                                              <p:pRg st="0" end="0"/>
                                            </p:txEl>
                                          </p:spTgt>
                                        </p:tgtEl>
                                        <p:attrNameLst>
                                          <p:attrName>style.visibility</p:attrName>
                                        </p:attrNameLst>
                                      </p:cBhvr>
                                      <p:to>
                                        <p:strVal val="visible"/>
                                      </p:to>
                                    </p:set>
                                    <p:animEffect transition="in" filter="randombar(horizontal)">
                                      <p:cBhvr>
                                        <p:cTn id="15" dur="500"/>
                                        <p:tgtEl>
                                          <p:spTgt spid="10247">
                                            <p:txEl>
                                              <p:pRg st="0" end="0"/>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248"/>
                                        </p:tgtEl>
                                        <p:attrNameLst>
                                          <p:attrName>style.visibility</p:attrName>
                                        </p:attrNameLst>
                                      </p:cBhvr>
                                      <p:to>
                                        <p:strVal val="visible"/>
                                      </p:to>
                                    </p:set>
                                    <p:animEffect transition="in" filter="randombar(horizontal)">
                                      <p:cBhvr>
                                        <p:cTn id="19" dur="500"/>
                                        <p:tgtEl>
                                          <p:spTgt spid="1024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256"/>
                                        </p:tgtEl>
                                        <p:attrNameLst>
                                          <p:attrName>style.visibility</p:attrName>
                                        </p:attrNameLst>
                                      </p:cBhvr>
                                      <p:to>
                                        <p:strVal val="visible"/>
                                      </p:to>
                                    </p:set>
                                    <p:animEffect transition="in" filter="randombar(horizontal)">
                                      <p:cBhvr>
                                        <p:cTn id="22" dur="500"/>
                                        <p:tgtEl>
                                          <p:spTgt spid="1025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254">
                                            <p:txEl>
                                              <p:pRg st="0" end="0"/>
                                            </p:txEl>
                                          </p:spTgt>
                                        </p:tgtEl>
                                        <p:attrNameLst>
                                          <p:attrName>style.visibility</p:attrName>
                                        </p:attrNameLst>
                                      </p:cBhvr>
                                      <p:to>
                                        <p:strVal val="visible"/>
                                      </p:to>
                                    </p:set>
                                    <p:animEffect transition="in" filter="randombar(horizontal)">
                                      <p:cBhvr>
                                        <p:cTn id="27" dur="500"/>
                                        <p:tgtEl>
                                          <p:spTgt spid="10254">
                                            <p:txEl>
                                              <p:pRg st="0" end="0"/>
                                            </p:txEl>
                                          </p:spTgt>
                                        </p:tgtEl>
                                      </p:cBhvr>
                                    </p:animEffect>
                                  </p:childTnLst>
                                  <p:subTnLst>
                                    <p:audio>
                                      <p:cMediaNode vol="70000">
                                        <p:cTn display="0" masterRel="sameClick">
                                          <p:stCondLst>
                                            <p:cond evt="begin" delay="0">
                                              <p:tn val="25"/>
                                            </p:cond>
                                          </p:stCondLst>
                                          <p:endCondLst>
                                            <p:cond evt="onStopAudio" delay="0">
                                              <p:tgtEl>
                                                <p:sldTgt/>
                                              </p:tgtEl>
                                            </p:cond>
                                          </p:endCondLst>
                                        </p:cTn>
                                        <p:tgtEl>
                                          <p:sndTgt r:embed="rId2" name="applause.wav"/>
                                        </p:tgtEl>
                                      </p:cMediaNode>
                                    </p:audio>
                                  </p:subTnLst>
                                </p:cTn>
                              </p:par>
                              <p:par>
                                <p:cTn id="28" presetID="14" presetClass="entr" presetSubtype="10" fill="hold" nodeType="withEffect">
                                  <p:stCondLst>
                                    <p:cond delay="0"/>
                                  </p:stCondLst>
                                  <p:childTnLst>
                                    <p:set>
                                      <p:cBhvr>
                                        <p:cTn id="29" dur="1" fill="hold">
                                          <p:stCondLst>
                                            <p:cond delay="0"/>
                                          </p:stCondLst>
                                        </p:cTn>
                                        <p:tgtEl>
                                          <p:spTgt spid="10255">
                                            <p:txEl>
                                              <p:pRg st="0" end="0"/>
                                            </p:txEl>
                                          </p:spTgt>
                                        </p:tgtEl>
                                        <p:attrNameLst>
                                          <p:attrName>style.visibility</p:attrName>
                                        </p:attrNameLst>
                                      </p:cBhvr>
                                      <p:to>
                                        <p:strVal val="visible"/>
                                      </p:to>
                                    </p:set>
                                    <p:animEffect transition="in" filter="randombar(horizontal)">
                                      <p:cBhvr>
                                        <p:cTn id="30" dur="500"/>
                                        <p:tgtEl>
                                          <p:spTgt spid="10255">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249"/>
                                        </p:tgtEl>
                                        <p:attrNameLst>
                                          <p:attrName>style.visibility</p:attrName>
                                        </p:attrNameLst>
                                      </p:cBhvr>
                                      <p:to>
                                        <p:strVal val="visible"/>
                                      </p:to>
                                    </p:set>
                                    <p:animEffect transition="in" filter="randombar(horizontal)">
                                      <p:cBhvr>
                                        <p:cTn id="33"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8" grpId="0"/>
      <p:bldP spid="10256" grpId="0"/>
      <p:bldP spid="102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1828800" y="0"/>
            <a:ext cx="4648200" cy="406400"/>
          </a:xfrm>
          <a:prstGeom prst="rect">
            <a:avLst/>
          </a:prstGeom>
          <a:solidFill>
            <a:srgbClr val="800000"/>
          </a:solidFill>
          <a:ln w="9525">
            <a:solidFill>
              <a:srgbClr val="800000"/>
            </a:solidFill>
            <a:miter lim="800000"/>
            <a:headEnd/>
            <a:tailEnd/>
          </a:ln>
          <a:effectLst/>
        </p:spPr>
        <p:txBody>
          <a:bodyPr>
            <a:spAutoFit/>
          </a:bodyPr>
          <a:lstStyle/>
          <a:p>
            <a:pPr algn="just">
              <a:spcBef>
                <a:spcPct val="50000"/>
              </a:spcBef>
            </a:pPr>
            <a:r>
              <a:rPr lang="en-US" sz="2000">
                <a:solidFill>
                  <a:srgbClr val="0000FF"/>
                </a:solidFill>
              </a:rPr>
              <a:t> </a:t>
            </a:r>
            <a:r>
              <a:rPr lang="en-US" sz="2000"/>
              <a:t>Hình ảnh thầy giáo Nguyễn Ngọc Ký </a:t>
            </a:r>
          </a:p>
        </p:txBody>
      </p:sp>
      <p:pic>
        <p:nvPicPr>
          <p:cNvPr id="51206" name="Picture 6" descr="NNK"/>
          <p:cNvPicPr>
            <a:picLocks noChangeAspect="1" noChangeArrowheads="1"/>
          </p:cNvPicPr>
          <p:nvPr/>
        </p:nvPicPr>
        <p:blipFill>
          <a:blip r:embed="rId2"/>
          <a:srcRect/>
          <a:stretch>
            <a:fillRect/>
          </a:stretch>
        </p:blipFill>
        <p:spPr bwMode="auto">
          <a:xfrm>
            <a:off x="533400" y="609601"/>
            <a:ext cx="7848600" cy="586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arn(inHorizontal)">
                                      <p:cBhvr>
                                        <p:cTn id="7" dur="500"/>
                                        <p:tgtEl>
                                          <p:spTgt spid="5120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1206"/>
                                        </p:tgtEl>
                                        <p:attrNameLst>
                                          <p:attrName>style.visibility</p:attrName>
                                        </p:attrNameLst>
                                      </p:cBhvr>
                                      <p:to>
                                        <p:strVal val="visible"/>
                                      </p:to>
                                    </p:set>
                                    <p:animEffect transition="in" filter="checkerboard(across)">
                                      <p:cBhvr>
                                        <p:cTn id="11" dur="500"/>
                                        <p:tgtEl>
                                          <p:spTgt spid="51206"/>
                                        </p:tgtEl>
                                      </p:cBhvr>
                                    </p:animEffect>
                                  </p:childTnLst>
                                </p:cTn>
                              </p:par>
                            </p:childTnLst>
                          </p:cTn>
                        </p:par>
                        <p:par>
                          <p:cTn id="12" fill="hold">
                            <p:stCondLst>
                              <p:cond delay="1000"/>
                            </p:stCondLst>
                            <p:childTnLst>
                              <p:par>
                                <p:cTn id="13" presetID="1" presetClass="exit" presetSubtype="0" fill="hold" nodeType="afterEffect">
                                  <p:stCondLst>
                                    <p:cond delay="4000"/>
                                  </p:stCondLst>
                                  <p:childTnLst>
                                    <p:set>
                                      <p:cBhvr>
                                        <p:cTn id="14" dur="1" fill="hold">
                                          <p:stCondLst>
                                            <p:cond delay="0"/>
                                          </p:stCondLst>
                                        </p:cTn>
                                        <p:tgtEl>
                                          <p:spTgt spid="51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NNK2"/>
          <p:cNvPicPr>
            <a:picLocks noGrp="1" noChangeAspect="1" noChangeArrowheads="1"/>
          </p:cNvPicPr>
          <p:nvPr>
            <p:ph type="body" idx="1"/>
          </p:nvPr>
        </p:nvPicPr>
        <p:blipFill>
          <a:blip r:embed="rId2"/>
          <a:srcRect/>
          <a:stretch>
            <a:fillRect/>
          </a:stretch>
        </p:blipFill>
        <p:spPr>
          <a:xfrm>
            <a:off x="304800" y="609600"/>
            <a:ext cx="8534400" cy="59991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par>
                          <p:cTn id="8" fill="hold">
                            <p:stCondLst>
                              <p:cond delay="500"/>
                            </p:stCondLst>
                            <p:childTnLst>
                              <p:par>
                                <p:cTn id="9" presetID="1" presetClass="exit" presetSubtype="0" fill="hold" nodeType="afterEffect">
                                  <p:stCondLst>
                                    <p:cond delay="4000"/>
                                  </p:stCondLst>
                                  <p:childTnLst>
                                    <p:set>
                                      <p:cBhvr>
                                        <p:cTn id="10" dur="1" fill="hold">
                                          <p:stCondLst>
                                            <p:cond delay="0"/>
                                          </p:stCondLst>
                                        </p:cTn>
                                        <p:tgtEl>
                                          <p:spTgt spid="665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a:p>
        </p:txBody>
      </p:sp>
      <p:pic>
        <p:nvPicPr>
          <p:cNvPr id="65540" name="Picture 4" descr="NNK6"/>
          <p:cNvPicPr>
            <a:picLocks noGrp="1" noChangeAspect="1" noChangeArrowheads="1"/>
          </p:cNvPicPr>
          <p:nvPr>
            <p:ph type="body" idx="1"/>
          </p:nvPr>
        </p:nvPicPr>
        <p:blipFill>
          <a:blip r:embed="rId2"/>
          <a:srcRect/>
          <a:stretch>
            <a:fillRect/>
          </a:stretch>
        </p:blipFill>
        <p:spPr>
          <a:xfrm>
            <a:off x="990600" y="606425"/>
            <a:ext cx="7924800" cy="59451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diamond(in)">
                                      <p:cBhvr>
                                        <p:cTn id="7" dur="2000"/>
                                        <p:tgtEl>
                                          <p:spTgt spid="65540"/>
                                        </p:tgtEl>
                                      </p:cBhvr>
                                    </p:animEffect>
                                  </p:childTnLst>
                                </p:cTn>
                              </p:par>
                            </p:childTnLst>
                          </p:cTn>
                        </p:par>
                        <p:par>
                          <p:cTn id="8" fill="hold">
                            <p:stCondLst>
                              <p:cond delay="2000"/>
                            </p:stCondLst>
                            <p:childTnLst>
                              <p:par>
                                <p:cTn id="9" presetID="1" presetClass="exit" presetSubtype="0" fill="hold" nodeType="afterEffect">
                                  <p:stCondLst>
                                    <p:cond delay="4000"/>
                                  </p:stCondLst>
                                  <p:childTnLst>
                                    <p:set>
                                      <p:cBhvr>
                                        <p:cTn id="10" dur="1" fill="hold">
                                          <p:stCondLst>
                                            <p:cond delay="0"/>
                                          </p:stCondLst>
                                        </p:cTn>
                                        <p:tgtEl>
                                          <p:spTgt spid="655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NNK7jpg"/>
          <p:cNvPicPr>
            <a:picLocks noGrp="1" noChangeArrowheads="1"/>
          </p:cNvPicPr>
          <p:nvPr>
            <p:ph type="body" idx="1"/>
          </p:nvPr>
        </p:nvPicPr>
        <p:blipFill>
          <a:blip r:embed="rId2"/>
          <a:srcRect/>
          <a:stretch>
            <a:fillRect/>
          </a:stretch>
        </p:blipFill>
        <p:spPr>
          <a:xfrm>
            <a:off x="685800" y="304800"/>
            <a:ext cx="7924800" cy="62103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blinds(horizontal)">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295400" y="1524000"/>
            <a:ext cx="6096000" cy="366713"/>
          </a:xfrm>
          <a:prstGeom prst="rect">
            <a:avLst/>
          </a:prstGeom>
          <a:noFill/>
          <a:ln w="9525">
            <a:noFill/>
            <a:miter lim="800000"/>
            <a:headEnd/>
            <a:tailEnd/>
          </a:ln>
          <a:effectLst/>
        </p:spPr>
        <p:txBody>
          <a:bodyPr>
            <a:spAutoFit/>
          </a:bodyPr>
          <a:lstStyle/>
          <a:p>
            <a:pPr algn="l" eaLnBrk="1" hangingPunct="1">
              <a:spcBef>
                <a:spcPct val="50000"/>
              </a:spcBef>
            </a:pPr>
            <a:endParaRPr lang="en-US" sz="1800" b="0">
              <a:solidFill>
                <a:schemeClr val="tx1"/>
              </a:solidFill>
              <a:latin typeface="Times New Roman" pitchFamily="18" charset="0"/>
              <a:cs typeface="Times New Roman" pitchFamily="18" charset="0"/>
            </a:endParaRPr>
          </a:p>
        </p:txBody>
      </p:sp>
      <p:sp>
        <p:nvSpPr>
          <p:cNvPr id="67587" name="Text Box 3"/>
          <p:cNvSpPr txBox="1">
            <a:spLocks noChangeArrowheads="1"/>
          </p:cNvSpPr>
          <p:nvPr/>
        </p:nvSpPr>
        <p:spPr bwMode="auto">
          <a:xfrm>
            <a:off x="1371600" y="1295400"/>
            <a:ext cx="5943600" cy="701675"/>
          </a:xfrm>
          <a:prstGeom prst="rect">
            <a:avLst/>
          </a:prstGeom>
          <a:noFill/>
          <a:ln w="9525">
            <a:noFill/>
            <a:miter lim="800000"/>
            <a:headEnd/>
            <a:tailEnd/>
          </a:ln>
          <a:effectLst/>
        </p:spPr>
        <p:txBody>
          <a:bodyPr>
            <a:spAutoFit/>
          </a:bodyPr>
          <a:lstStyle/>
          <a:p>
            <a:pPr algn="l" eaLnBrk="1" hangingPunct="1">
              <a:spcBef>
                <a:spcPct val="50000"/>
              </a:spcBef>
            </a:pPr>
            <a:r>
              <a:rPr lang="en-US" sz="4000">
                <a:solidFill>
                  <a:srgbClr val="0000FF"/>
                </a:solidFill>
                <a:latin typeface="Times New Roman" pitchFamily="18" charset="0"/>
                <a:cs typeface="Times New Roman" pitchFamily="18" charset="0"/>
              </a:rPr>
              <a:t>KIỂM TRA BÀI CŨ</a:t>
            </a:r>
          </a:p>
        </p:txBody>
      </p:sp>
      <p:sp>
        <p:nvSpPr>
          <p:cNvPr id="67588" name="Text Box 4"/>
          <p:cNvSpPr txBox="1">
            <a:spLocks noChangeArrowheads="1"/>
          </p:cNvSpPr>
          <p:nvPr/>
        </p:nvSpPr>
        <p:spPr bwMode="auto">
          <a:xfrm>
            <a:off x="685800" y="2286000"/>
            <a:ext cx="7848600" cy="1311275"/>
          </a:xfrm>
          <a:prstGeom prst="rect">
            <a:avLst/>
          </a:prstGeom>
          <a:noFill/>
          <a:ln w="9525">
            <a:noFill/>
            <a:miter lim="800000"/>
            <a:headEnd/>
            <a:tailEnd/>
          </a:ln>
          <a:effectLst/>
        </p:spPr>
        <p:txBody>
          <a:bodyPr>
            <a:spAutoFit/>
          </a:bodyPr>
          <a:lstStyle/>
          <a:p>
            <a:pPr algn="l" eaLnBrk="1" hangingPunct="1">
              <a:spcBef>
                <a:spcPct val="50000"/>
              </a:spcBef>
            </a:pPr>
            <a:r>
              <a:rPr lang="en-US" sz="4000" b="0">
                <a:solidFill>
                  <a:schemeClr val="tx1"/>
                </a:solidFill>
                <a:latin typeface="Times New Roman" pitchFamily="18" charset="0"/>
                <a:cs typeface="Times New Roman" pitchFamily="18" charset="0"/>
              </a:rPr>
              <a:t>Mỗi người chúng ta phải như thế nào về việc làm của mình?</a:t>
            </a:r>
          </a:p>
        </p:txBody>
      </p:sp>
      <p:sp>
        <p:nvSpPr>
          <p:cNvPr id="67589" name="Text Box 5"/>
          <p:cNvSpPr txBox="1">
            <a:spLocks noChangeArrowheads="1"/>
          </p:cNvSpPr>
          <p:nvPr/>
        </p:nvSpPr>
        <p:spPr bwMode="auto">
          <a:xfrm>
            <a:off x="762000" y="2438400"/>
            <a:ext cx="7315200" cy="1569660"/>
          </a:xfrm>
          <a:prstGeom prst="rect">
            <a:avLst/>
          </a:prstGeom>
          <a:noFill/>
          <a:ln w="9525">
            <a:noFill/>
            <a:miter lim="800000"/>
            <a:headEnd/>
            <a:tailEnd/>
          </a:ln>
          <a:effectLst/>
        </p:spPr>
        <p:txBody>
          <a:bodyPr>
            <a:spAutoFit/>
          </a:bodyPr>
          <a:lstStyle/>
          <a:p>
            <a:pPr algn="l" eaLnBrk="1" hangingPunct="1">
              <a:spcBef>
                <a:spcPct val="50000"/>
              </a:spcBef>
            </a:pPr>
            <a:r>
              <a:rPr lang="en-US" sz="3200" b="0">
                <a:solidFill>
                  <a:srgbClr val="002060"/>
                </a:solidFill>
                <a:latin typeface="Times New Roman" pitchFamily="18" charset="0"/>
                <a:cs typeface="Times New Roman" pitchFamily="18" charset="0"/>
              </a:rPr>
              <a:t>Mỗi người cần phải suy nghĩ trước khi hành động và chịu trách nhiệm về việc làm của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blinds(horizontal)">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7588"/>
                                        </p:tgtEl>
                                      </p:cBhvr>
                                    </p:animEffect>
                                    <p:set>
                                      <p:cBhvr>
                                        <p:cTn id="12" dur="1" fill="hold">
                                          <p:stCondLst>
                                            <p:cond delay="499"/>
                                          </p:stCondLst>
                                        </p:cTn>
                                        <p:tgtEl>
                                          <p:spTgt spid="675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7589"/>
                                        </p:tgtEl>
                                        <p:attrNameLst>
                                          <p:attrName>style.visibility</p:attrName>
                                        </p:attrNameLst>
                                      </p:cBhvr>
                                      <p:to>
                                        <p:strVal val="visible"/>
                                      </p:to>
                                    </p:set>
                                    <p:anim calcmode="lin" valueType="num">
                                      <p:cBhvr additive="base">
                                        <p:cTn id="17" dur="500" fill="hold"/>
                                        <p:tgtEl>
                                          <p:spTgt spid="67589"/>
                                        </p:tgtEl>
                                        <p:attrNameLst>
                                          <p:attrName>ppt_x</p:attrName>
                                        </p:attrNameLst>
                                      </p:cBhvr>
                                      <p:tavLst>
                                        <p:tav tm="0">
                                          <p:val>
                                            <p:strVal val="#ppt_x"/>
                                          </p:val>
                                        </p:tav>
                                        <p:tav tm="100000">
                                          <p:val>
                                            <p:strVal val="#ppt_x"/>
                                          </p:val>
                                        </p:tav>
                                      </p:tavLst>
                                    </p:anim>
                                    <p:anim calcmode="lin" valueType="num">
                                      <p:cBhvr additive="base">
                                        <p:cTn id="18" dur="500" fill="hold"/>
                                        <p:tgtEl>
                                          <p:spTgt spid="67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P spid="67588" grpId="1"/>
      <p:bldP spid="675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WordArt 2"/>
          <p:cNvSpPr>
            <a:spLocks noChangeArrowheads="1" noChangeShapeType="1" noTextEdit="1"/>
          </p:cNvSpPr>
          <p:nvPr/>
        </p:nvSpPr>
        <p:spPr bwMode="auto">
          <a:xfrm>
            <a:off x="2667000" y="228600"/>
            <a:ext cx="3581400" cy="8382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00FF00"/>
                </a:solidFill>
                <a:latin typeface="Times New Roman" pitchFamily="18" charset="0"/>
                <a:cs typeface="Times New Roman" pitchFamily="18" charset="0"/>
              </a:rPr>
              <a:t>BÀI TẬP</a:t>
            </a:r>
          </a:p>
        </p:txBody>
      </p:sp>
      <p:sp>
        <p:nvSpPr>
          <p:cNvPr id="71683" name="Text Box 3"/>
          <p:cNvSpPr txBox="1">
            <a:spLocks noChangeArrowheads="1"/>
          </p:cNvSpPr>
          <p:nvPr/>
        </p:nvSpPr>
        <p:spPr bwMode="auto">
          <a:xfrm>
            <a:off x="152400" y="1066800"/>
            <a:ext cx="8991600" cy="519113"/>
          </a:xfrm>
          <a:prstGeom prst="rect">
            <a:avLst/>
          </a:prstGeom>
          <a:noFill/>
          <a:ln w="9525">
            <a:noFill/>
            <a:miter lim="800000"/>
            <a:headEnd/>
            <a:tailEnd/>
          </a:ln>
          <a:effectLst/>
        </p:spPr>
        <p:txBody>
          <a:bodyPr>
            <a:spAutoFit/>
          </a:bodyPr>
          <a:lstStyle/>
          <a:p>
            <a:pPr algn="l" eaLnBrk="1" hangingPunct="1">
              <a:spcBef>
                <a:spcPct val="50000"/>
              </a:spcBef>
            </a:pPr>
            <a:r>
              <a:rPr lang="en-US" sz="2800">
                <a:solidFill>
                  <a:schemeClr val="tx1"/>
                </a:solidFill>
                <a:latin typeface="Times New Roman" pitchFamily="18" charset="0"/>
                <a:cs typeface="Times New Roman" pitchFamily="18" charset="0"/>
              </a:rPr>
              <a:t>Bài2:</a:t>
            </a:r>
            <a:r>
              <a:rPr lang="en-US">
                <a:solidFill>
                  <a:srgbClr val="FF0000"/>
                </a:solidFill>
                <a:latin typeface="Times New Roman" pitchFamily="18" charset="0"/>
                <a:cs typeface="Times New Roman" pitchFamily="18" charset="0"/>
              </a:rPr>
              <a:t> Hãy bày tỏ ý kiến của mình bằng cách dơ</a:t>
            </a:r>
            <a:r>
              <a:rPr lang="en-US" sz="2800">
                <a:solidFill>
                  <a:srgbClr val="0000FF"/>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thẻ màu</a:t>
            </a:r>
          </a:p>
        </p:txBody>
      </p:sp>
      <p:sp>
        <p:nvSpPr>
          <p:cNvPr id="71684" name="Text Box 4"/>
          <p:cNvSpPr txBox="1">
            <a:spLocks noChangeArrowheads="1"/>
          </p:cNvSpPr>
          <p:nvPr/>
        </p:nvSpPr>
        <p:spPr bwMode="auto">
          <a:xfrm>
            <a:off x="1295400" y="1676400"/>
            <a:ext cx="7620000" cy="946150"/>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chemeClr val="tx1"/>
                </a:solidFill>
                <a:latin typeface="Times New Roman" pitchFamily="18" charset="0"/>
                <a:cs typeface="Times New Roman" pitchFamily="18" charset="0"/>
              </a:rPr>
              <a:t>1.</a:t>
            </a:r>
            <a:r>
              <a:rPr lang="en-US" sz="2800" b="0">
                <a:solidFill>
                  <a:srgbClr val="0000FF"/>
                </a:solidFill>
                <a:latin typeface="Times New Roman" pitchFamily="18" charset="0"/>
                <a:cs typeface="Times New Roman" pitchFamily="18" charset="0"/>
              </a:rPr>
              <a:t> Những người khuyết tật dù cố gắng học hành cũng chẳng để làm gì.</a:t>
            </a:r>
          </a:p>
        </p:txBody>
      </p:sp>
      <p:sp>
        <p:nvSpPr>
          <p:cNvPr id="71685" name="Text Box 5"/>
          <p:cNvSpPr txBox="1">
            <a:spLocks noChangeArrowheads="1"/>
          </p:cNvSpPr>
          <p:nvPr/>
        </p:nvSpPr>
        <p:spPr bwMode="auto">
          <a:xfrm>
            <a:off x="1295400" y="2743200"/>
            <a:ext cx="8001000" cy="519113"/>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chemeClr val="tx1"/>
                </a:solidFill>
                <a:latin typeface="Times New Roman" pitchFamily="18" charset="0"/>
                <a:cs typeface="Times New Roman" pitchFamily="18" charset="0"/>
              </a:rPr>
              <a:t>2.</a:t>
            </a:r>
            <a:r>
              <a:rPr lang="en-US" sz="2800" b="0">
                <a:solidFill>
                  <a:srgbClr val="0000FF"/>
                </a:solidFill>
                <a:latin typeface="Times New Roman" pitchFamily="18" charset="0"/>
                <a:cs typeface="Times New Roman" pitchFamily="18" charset="0"/>
              </a:rPr>
              <a:t>“Có công mài sắt, có ngày nên kim”.</a:t>
            </a:r>
            <a:r>
              <a:rPr lang="en-US" b="0">
                <a:solidFill>
                  <a:srgbClr val="0000FF"/>
                </a:solidFill>
                <a:latin typeface="Times New Roman" pitchFamily="18" charset="0"/>
                <a:cs typeface="Times New Roman" pitchFamily="18" charset="0"/>
              </a:rPr>
              <a:t> </a:t>
            </a:r>
            <a:r>
              <a:rPr lang="en-US" sz="1800" b="0">
                <a:solidFill>
                  <a:srgbClr val="0000FF"/>
                </a:solidFill>
                <a:latin typeface="Times New Roman" pitchFamily="18" charset="0"/>
                <a:cs typeface="Times New Roman" pitchFamily="18" charset="0"/>
              </a:rPr>
              <a:t>(Tục ngữ)</a:t>
            </a:r>
          </a:p>
        </p:txBody>
      </p:sp>
      <p:sp>
        <p:nvSpPr>
          <p:cNvPr id="71686" name="Text Box 6"/>
          <p:cNvSpPr txBox="1">
            <a:spLocks noChangeArrowheads="1"/>
          </p:cNvSpPr>
          <p:nvPr/>
        </p:nvSpPr>
        <p:spPr bwMode="auto">
          <a:xfrm>
            <a:off x="1143000" y="4419600"/>
            <a:ext cx="6858000" cy="366713"/>
          </a:xfrm>
          <a:prstGeom prst="rect">
            <a:avLst/>
          </a:prstGeom>
          <a:noFill/>
          <a:ln w="9525">
            <a:noFill/>
            <a:miter lim="800000"/>
            <a:headEnd/>
            <a:tailEnd/>
          </a:ln>
          <a:effectLst/>
        </p:spPr>
        <p:txBody>
          <a:bodyPr>
            <a:spAutoFit/>
          </a:bodyPr>
          <a:lstStyle/>
          <a:p>
            <a:pPr algn="l" eaLnBrk="1" hangingPunct="1">
              <a:spcBef>
                <a:spcPct val="50000"/>
              </a:spcBef>
            </a:pPr>
            <a:endParaRPr lang="en-US" sz="1800" b="0">
              <a:solidFill>
                <a:schemeClr val="tx1"/>
              </a:solidFill>
              <a:latin typeface="Times New Roman" pitchFamily="18" charset="0"/>
              <a:cs typeface="Times New Roman" pitchFamily="18" charset="0"/>
            </a:endParaRPr>
          </a:p>
        </p:txBody>
      </p:sp>
      <p:sp>
        <p:nvSpPr>
          <p:cNvPr id="71687" name="Text Box 7"/>
          <p:cNvSpPr txBox="1">
            <a:spLocks noChangeArrowheads="1"/>
          </p:cNvSpPr>
          <p:nvPr/>
        </p:nvSpPr>
        <p:spPr bwMode="auto">
          <a:xfrm>
            <a:off x="1295400" y="3352800"/>
            <a:ext cx="7543800" cy="946150"/>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chemeClr val="tx1"/>
                </a:solidFill>
                <a:latin typeface="Times New Roman" pitchFamily="18" charset="0"/>
                <a:cs typeface="Times New Roman" pitchFamily="18" charset="0"/>
              </a:rPr>
              <a:t>3.</a:t>
            </a:r>
            <a:r>
              <a:rPr lang="en-US" sz="2800" b="0">
                <a:solidFill>
                  <a:srgbClr val="0000FF"/>
                </a:solidFill>
                <a:latin typeface="Times New Roman" pitchFamily="18" charset="0"/>
                <a:cs typeface="Times New Roman" pitchFamily="18" charset="0"/>
              </a:rPr>
              <a:t> Chỉ con nhà nghèo mới </a:t>
            </a:r>
            <a:r>
              <a:rPr lang="en-US" sz="2800" b="0" smtClean="0">
                <a:solidFill>
                  <a:srgbClr val="0000FF"/>
                </a:solidFill>
                <a:latin typeface="Times New Roman" pitchFamily="18" charset="0"/>
                <a:cs typeface="Times New Roman" pitchFamily="18" charset="0"/>
              </a:rPr>
              <a:t>cần </a:t>
            </a:r>
            <a:r>
              <a:rPr lang="en-US" sz="2800" b="0">
                <a:solidFill>
                  <a:srgbClr val="0000FF"/>
                </a:solidFill>
                <a:latin typeface="Times New Roman" pitchFamily="18" charset="0"/>
                <a:cs typeface="Times New Roman" pitchFamily="18" charset="0"/>
              </a:rPr>
              <a:t>có chí vượt khó, còn con nhà giàu thì không cần.</a:t>
            </a:r>
          </a:p>
        </p:txBody>
      </p:sp>
      <p:sp>
        <p:nvSpPr>
          <p:cNvPr id="71688" name="Text Box 8"/>
          <p:cNvSpPr txBox="1">
            <a:spLocks noChangeArrowheads="1"/>
          </p:cNvSpPr>
          <p:nvPr/>
        </p:nvSpPr>
        <p:spPr bwMode="auto">
          <a:xfrm>
            <a:off x="1295400" y="4343400"/>
            <a:ext cx="6477000" cy="519113"/>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chemeClr val="tx1"/>
                </a:solidFill>
                <a:latin typeface="Times New Roman" pitchFamily="18" charset="0"/>
                <a:cs typeface="Times New Roman" pitchFamily="18" charset="0"/>
              </a:rPr>
              <a:t>4</a:t>
            </a:r>
            <a:r>
              <a:rPr lang="en-US" sz="2800" b="0">
                <a:solidFill>
                  <a:srgbClr val="0000FF"/>
                </a:solidFill>
                <a:latin typeface="Times New Roman" pitchFamily="18" charset="0"/>
                <a:cs typeface="Times New Roman" pitchFamily="18" charset="0"/>
              </a:rPr>
              <a:t>.Con trai mới cần có chí</a:t>
            </a:r>
          </a:p>
        </p:txBody>
      </p:sp>
      <p:sp>
        <p:nvSpPr>
          <p:cNvPr id="71689" name="Text Box 9"/>
          <p:cNvSpPr txBox="1">
            <a:spLocks noChangeArrowheads="1"/>
          </p:cNvSpPr>
          <p:nvPr/>
        </p:nvSpPr>
        <p:spPr bwMode="auto">
          <a:xfrm>
            <a:off x="1295400" y="4953000"/>
            <a:ext cx="8077200" cy="1373188"/>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chemeClr val="tx1"/>
                </a:solidFill>
                <a:latin typeface="Times New Roman" pitchFamily="18" charset="0"/>
                <a:cs typeface="Times New Roman" pitchFamily="18" charset="0"/>
              </a:rPr>
              <a:t>5.</a:t>
            </a:r>
            <a:r>
              <a:rPr lang="en-US" b="0">
                <a:solidFill>
                  <a:schemeClr val="tx1"/>
                </a:solidFill>
                <a:latin typeface="Times New Roman" pitchFamily="18" charset="0"/>
                <a:cs typeface="Times New Roman" pitchFamily="18" charset="0"/>
              </a:rPr>
              <a:t> </a:t>
            </a:r>
            <a:r>
              <a:rPr lang="en-US" sz="2800" b="0">
                <a:solidFill>
                  <a:srgbClr val="0000FF"/>
                </a:solidFill>
                <a:latin typeface="Times New Roman" pitchFamily="18" charset="0"/>
                <a:cs typeface="Times New Roman" pitchFamily="18" charset="0"/>
              </a:rPr>
              <a:t>Kiên trì sửa chữa bằng được một khuyết điểm của bản thân(như nói ngọng, nói lắp,…) cũng là người có chí.</a:t>
            </a:r>
          </a:p>
        </p:txBody>
      </p:sp>
      <p:sp>
        <p:nvSpPr>
          <p:cNvPr id="71690" name="Rectangle 10"/>
          <p:cNvSpPr>
            <a:spLocks noChangeArrowheads="1"/>
          </p:cNvSpPr>
          <p:nvPr/>
        </p:nvSpPr>
        <p:spPr bwMode="auto">
          <a:xfrm>
            <a:off x="152400" y="5029200"/>
            <a:ext cx="990600" cy="304800"/>
          </a:xfrm>
          <a:prstGeom prst="rect">
            <a:avLst/>
          </a:prstGeom>
          <a:solidFill>
            <a:srgbClr val="FF0000"/>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71691" name="Rectangle 11"/>
          <p:cNvSpPr>
            <a:spLocks noChangeArrowheads="1"/>
          </p:cNvSpPr>
          <p:nvPr/>
        </p:nvSpPr>
        <p:spPr bwMode="auto">
          <a:xfrm>
            <a:off x="152400" y="4419600"/>
            <a:ext cx="990600" cy="304800"/>
          </a:xfrm>
          <a:prstGeom prst="rect">
            <a:avLst/>
          </a:prstGeom>
          <a:solidFill>
            <a:srgbClr val="008000"/>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71692" name="Rectangle 12"/>
          <p:cNvSpPr>
            <a:spLocks noChangeArrowheads="1"/>
          </p:cNvSpPr>
          <p:nvPr/>
        </p:nvSpPr>
        <p:spPr bwMode="auto">
          <a:xfrm>
            <a:off x="152400" y="3429000"/>
            <a:ext cx="990600" cy="304800"/>
          </a:xfrm>
          <a:prstGeom prst="rect">
            <a:avLst/>
          </a:prstGeom>
          <a:solidFill>
            <a:srgbClr val="008000"/>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71693" name="Rectangle 13"/>
          <p:cNvSpPr>
            <a:spLocks noChangeArrowheads="1"/>
          </p:cNvSpPr>
          <p:nvPr/>
        </p:nvSpPr>
        <p:spPr bwMode="auto">
          <a:xfrm>
            <a:off x="152400" y="2819400"/>
            <a:ext cx="990600" cy="304800"/>
          </a:xfrm>
          <a:prstGeom prst="rect">
            <a:avLst/>
          </a:prstGeom>
          <a:solidFill>
            <a:srgbClr val="FF0000"/>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71694" name="Rectangle 14"/>
          <p:cNvSpPr>
            <a:spLocks noChangeArrowheads="1"/>
          </p:cNvSpPr>
          <p:nvPr/>
        </p:nvSpPr>
        <p:spPr bwMode="auto">
          <a:xfrm>
            <a:off x="228600" y="1752600"/>
            <a:ext cx="990600" cy="304800"/>
          </a:xfrm>
          <a:prstGeom prst="rect">
            <a:avLst/>
          </a:prstGeom>
          <a:solidFill>
            <a:srgbClr val="008000"/>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1682"/>
                                        </p:tgtEl>
                                        <p:attrNameLst>
                                          <p:attrName>style.color</p:attrName>
                                        </p:attrNameLst>
                                      </p:cBhvr>
                                      <p:by>
                                        <p:hsl h="7200000" s="0" l="0"/>
                                      </p:by>
                                    </p:animClr>
                                    <p:animClr clrSpc="hsl" dir="cw">
                                      <p:cBhvr>
                                        <p:cTn id="7" dur="500" fill="hold"/>
                                        <p:tgtEl>
                                          <p:spTgt spid="71682"/>
                                        </p:tgtEl>
                                        <p:attrNameLst>
                                          <p:attrName>fillcolor</p:attrName>
                                        </p:attrNameLst>
                                      </p:cBhvr>
                                      <p:by>
                                        <p:hsl h="7200000" s="0" l="0"/>
                                      </p:by>
                                    </p:animClr>
                                    <p:animClr clrSpc="hsl" dir="cw">
                                      <p:cBhvr>
                                        <p:cTn id="8" dur="500" fill="hold"/>
                                        <p:tgtEl>
                                          <p:spTgt spid="71682"/>
                                        </p:tgtEl>
                                        <p:attrNameLst>
                                          <p:attrName>stroke.color</p:attrName>
                                        </p:attrNameLst>
                                      </p:cBhvr>
                                      <p:by>
                                        <p:hsl h="7200000" s="0" l="0"/>
                                      </p:by>
                                    </p:animClr>
                                    <p:set>
                                      <p:cBhvr>
                                        <p:cTn id="9" dur="500" fill="hold"/>
                                        <p:tgtEl>
                                          <p:spTgt spid="7168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1694"/>
                                        </p:tgtEl>
                                        <p:attrNameLst>
                                          <p:attrName>style.visibility</p:attrName>
                                        </p:attrNameLst>
                                      </p:cBhvr>
                                      <p:to>
                                        <p:strVal val="visible"/>
                                      </p:to>
                                    </p:set>
                                    <p:animEffect transition="in" filter="blinds(horizontal)">
                                      <p:cBhvr>
                                        <p:cTn id="14" dur="500"/>
                                        <p:tgtEl>
                                          <p:spTgt spid="7169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1693"/>
                                        </p:tgtEl>
                                        <p:attrNameLst>
                                          <p:attrName>style.visibility</p:attrName>
                                        </p:attrNameLst>
                                      </p:cBhvr>
                                      <p:to>
                                        <p:strVal val="visible"/>
                                      </p:to>
                                    </p:set>
                                    <p:animEffect transition="in" filter="box(in)">
                                      <p:cBhvr>
                                        <p:cTn id="19" dur="500"/>
                                        <p:tgtEl>
                                          <p:spTgt spid="7169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1692"/>
                                        </p:tgtEl>
                                        <p:attrNameLst>
                                          <p:attrName>style.visibility</p:attrName>
                                        </p:attrNameLst>
                                      </p:cBhvr>
                                      <p:to>
                                        <p:strVal val="visible"/>
                                      </p:to>
                                    </p:set>
                                    <p:animEffect transition="in" filter="checkerboard(across)">
                                      <p:cBhvr>
                                        <p:cTn id="24" dur="500"/>
                                        <p:tgtEl>
                                          <p:spTgt spid="71692"/>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71691"/>
                                        </p:tgtEl>
                                        <p:attrNameLst>
                                          <p:attrName>style.visibility</p:attrName>
                                        </p:attrNameLst>
                                      </p:cBhvr>
                                      <p:to>
                                        <p:strVal val="visible"/>
                                      </p:to>
                                    </p:set>
                                    <p:animEffect transition="in" filter="diamond(in)">
                                      <p:cBhvr>
                                        <p:cTn id="29" dur="2000"/>
                                        <p:tgtEl>
                                          <p:spTgt spid="7169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1690"/>
                                        </p:tgtEl>
                                        <p:attrNameLst>
                                          <p:attrName>style.visibility</p:attrName>
                                        </p:attrNameLst>
                                      </p:cBhvr>
                                      <p:to>
                                        <p:strVal val="visible"/>
                                      </p:to>
                                    </p:set>
                                    <p:anim calcmode="lin" valueType="num">
                                      <p:cBhvr additive="base">
                                        <p:cTn id="34" dur="500" fill="hold"/>
                                        <p:tgtEl>
                                          <p:spTgt spid="71690"/>
                                        </p:tgtEl>
                                        <p:attrNameLst>
                                          <p:attrName>ppt_x</p:attrName>
                                        </p:attrNameLst>
                                      </p:cBhvr>
                                      <p:tavLst>
                                        <p:tav tm="0">
                                          <p:val>
                                            <p:strVal val="#ppt_x"/>
                                          </p:val>
                                        </p:tav>
                                        <p:tav tm="100000">
                                          <p:val>
                                            <p:strVal val="#ppt_x"/>
                                          </p:val>
                                        </p:tav>
                                      </p:tavLst>
                                    </p:anim>
                                    <p:anim calcmode="lin" valueType="num">
                                      <p:cBhvr additive="base">
                                        <p:cTn id="35" dur="500" fill="hold"/>
                                        <p:tgtEl>
                                          <p:spTgt spid="71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90" grpId="0" animBg="1"/>
      <p:bldP spid="71691" grpId="0" animBg="1"/>
      <p:bldP spid="71692" grpId="0" animBg="1"/>
      <p:bldP spid="71693" grpId="0" animBg="1"/>
      <p:bldP spid="716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AutoShape 17"/>
          <p:cNvSpPr>
            <a:spLocks noChangeArrowheads="1"/>
          </p:cNvSpPr>
          <p:nvPr/>
        </p:nvSpPr>
        <p:spPr bwMode="auto">
          <a:xfrm>
            <a:off x="533400" y="4495800"/>
            <a:ext cx="8077200" cy="1371600"/>
          </a:xfrm>
          <a:prstGeom prst="roundRect">
            <a:avLst>
              <a:gd name="adj" fmla="val 16667"/>
            </a:avLst>
          </a:prstGeom>
          <a:solidFill>
            <a:srgbClr val="F8F8F8"/>
          </a:solidFill>
          <a:ln w="28575" algn="ctr">
            <a:noFill/>
            <a:round/>
            <a:headEnd/>
            <a:tailEnd/>
          </a:ln>
          <a:effectLst>
            <a:outerShdw dist="107763" dir="18900000" algn="ctr" rotWithShape="0">
              <a:schemeClr val="bg2">
                <a:alpha val="50000"/>
              </a:schemeClr>
            </a:outerShdw>
          </a:effectLst>
        </p:spPr>
        <p:txBody>
          <a:bodyPr wrap="none" anchor="ctr"/>
          <a:lstStyle/>
          <a:p>
            <a:endParaRPr lang="en-US">
              <a:latin typeface="Times New Roman" pitchFamily="18" charset="0"/>
              <a:cs typeface="Times New Roman" pitchFamily="18" charset="0"/>
            </a:endParaRPr>
          </a:p>
        </p:txBody>
      </p:sp>
      <p:sp>
        <p:nvSpPr>
          <p:cNvPr id="9220" name="AutoShape 4"/>
          <p:cNvSpPr>
            <a:spLocks noChangeArrowheads="1"/>
          </p:cNvSpPr>
          <p:nvPr/>
        </p:nvSpPr>
        <p:spPr bwMode="auto">
          <a:xfrm>
            <a:off x="2971800" y="457200"/>
            <a:ext cx="2971800" cy="533400"/>
          </a:xfrm>
          <a:prstGeom prst="roundRect">
            <a:avLst>
              <a:gd name="adj" fmla="val 16667"/>
            </a:avLst>
          </a:prstGeom>
          <a:solidFill>
            <a:srgbClr val="800000"/>
          </a:solidFill>
          <a:ln w="28575">
            <a:noFill/>
            <a:round/>
            <a:headEnd/>
            <a:tailEnd/>
          </a:ln>
          <a:effectLst>
            <a:outerShdw dist="107763" dir="18900000" algn="ctr" rotWithShape="0">
              <a:schemeClr val="bg2">
                <a:alpha val="50000"/>
              </a:schemeClr>
            </a:outerShdw>
          </a:effectLst>
        </p:spPr>
        <p:txBody>
          <a:bodyPr wrap="none" anchor="ctr"/>
          <a:lstStyle/>
          <a:p>
            <a:r>
              <a:rPr lang="en-US">
                <a:latin typeface="Times New Roman" pitchFamily="18" charset="0"/>
                <a:cs typeface="Times New Roman" pitchFamily="18" charset="0"/>
              </a:rPr>
              <a:t> Thảo luận nhóm 3</a:t>
            </a:r>
          </a:p>
        </p:txBody>
      </p:sp>
      <p:sp>
        <p:nvSpPr>
          <p:cNvPr id="9225" name="Text Box 9"/>
          <p:cNvSpPr txBox="1">
            <a:spLocks noChangeArrowheads="1"/>
          </p:cNvSpPr>
          <p:nvPr/>
        </p:nvSpPr>
        <p:spPr bwMode="auto">
          <a:xfrm>
            <a:off x="0" y="2895600"/>
            <a:ext cx="990600" cy="366713"/>
          </a:xfrm>
          <a:prstGeom prst="rect">
            <a:avLst/>
          </a:prstGeom>
          <a:noFill/>
          <a:ln w="9525">
            <a:noFill/>
            <a:miter lim="800000"/>
            <a:headEnd/>
            <a:tailEnd/>
          </a:ln>
          <a:effectLst/>
        </p:spPr>
        <p:txBody>
          <a:bodyPr>
            <a:spAutoFit/>
          </a:bodyPr>
          <a:lstStyle/>
          <a:p>
            <a:pPr algn="l">
              <a:spcBef>
                <a:spcPct val="50000"/>
              </a:spcBef>
            </a:pPr>
            <a:endParaRPr lang="en-US" sz="1800" b="0">
              <a:solidFill>
                <a:schemeClr val="tx1"/>
              </a:solidFill>
              <a:latin typeface="Times New Roman" pitchFamily="18" charset="0"/>
              <a:cs typeface="Times New Roman" pitchFamily="18" charset="0"/>
            </a:endParaRPr>
          </a:p>
        </p:txBody>
      </p:sp>
      <p:sp>
        <p:nvSpPr>
          <p:cNvPr id="9226" name="Oval 10"/>
          <p:cNvSpPr>
            <a:spLocks noChangeArrowheads="1"/>
          </p:cNvSpPr>
          <p:nvPr/>
        </p:nvSpPr>
        <p:spPr bwMode="auto">
          <a:xfrm>
            <a:off x="5105400" y="3429000"/>
            <a:ext cx="1295400" cy="609600"/>
          </a:xfrm>
          <a:prstGeom prst="ellipse">
            <a:avLst/>
          </a:prstGeom>
          <a:solidFill>
            <a:srgbClr val="800000"/>
          </a:solidFill>
          <a:ln w="38100">
            <a:noFill/>
            <a:round/>
            <a:headEnd/>
            <a:tailEnd/>
          </a:ln>
          <a:effectLst/>
        </p:spPr>
        <p:txBody>
          <a:bodyPr wrap="none" anchor="ctr"/>
          <a:lstStyle/>
          <a:p>
            <a:r>
              <a:rPr lang="en-US">
                <a:latin typeface="Times New Roman" pitchFamily="18" charset="0"/>
                <a:cs typeface="Times New Roman" pitchFamily="18" charset="0"/>
              </a:rPr>
              <a:t>2 phút</a:t>
            </a:r>
          </a:p>
        </p:txBody>
      </p:sp>
      <p:sp>
        <p:nvSpPr>
          <p:cNvPr id="9229" name="Text Box 13"/>
          <p:cNvSpPr txBox="1">
            <a:spLocks noChangeArrowheads="1"/>
          </p:cNvSpPr>
          <p:nvPr/>
        </p:nvSpPr>
        <p:spPr bwMode="auto">
          <a:xfrm>
            <a:off x="685800" y="4648200"/>
            <a:ext cx="7848600" cy="1107996"/>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a:t>
            </a:r>
            <a:r>
              <a:rPr lang="en-US" sz="2200" i="1">
                <a:solidFill>
                  <a:srgbClr val="FF0066"/>
                </a:solidFill>
                <a:latin typeface="Times New Roman" pitchFamily="18" charset="0"/>
                <a:cs typeface="Times New Roman" pitchFamily="18" charset="0"/>
              </a:rPr>
              <a:t>Trong tình huống trên, người ta có thể tuyệt vọng, chán nản, … Biết vượt mọi khó khăn để sống và tiếp tục học tập mới là người có chí</a:t>
            </a:r>
            <a:r>
              <a:rPr lang="en-US" sz="2200" i="1">
                <a:solidFill>
                  <a:schemeClr val="hlink"/>
                </a:solidFill>
                <a:latin typeface="Times New Roman" pitchFamily="18" charset="0"/>
                <a:cs typeface="Times New Roman" pitchFamily="18" charset="0"/>
              </a:rPr>
              <a:t>.</a:t>
            </a:r>
          </a:p>
        </p:txBody>
      </p:sp>
      <p:pic>
        <p:nvPicPr>
          <p:cNvPr id="9231" name="Picture 15" descr="1268563502">
            <a:hlinkClick r:id="rId3"/>
          </p:cNvPr>
          <p:cNvPicPr>
            <a:picLocks noChangeAspect="1" noChangeArrowheads="1"/>
          </p:cNvPicPr>
          <p:nvPr/>
        </p:nvPicPr>
        <p:blipFill>
          <a:blip r:embed="rId4"/>
          <a:srcRect/>
          <a:stretch>
            <a:fillRect/>
          </a:stretch>
        </p:blipFill>
        <p:spPr bwMode="auto">
          <a:xfrm>
            <a:off x="3200400" y="3124200"/>
            <a:ext cx="1524000" cy="1155700"/>
          </a:xfrm>
          <a:prstGeom prst="rect">
            <a:avLst/>
          </a:prstGeom>
          <a:noFill/>
        </p:spPr>
      </p:pic>
      <p:sp>
        <p:nvSpPr>
          <p:cNvPr id="9232" name="AutoShape 16"/>
          <p:cNvSpPr>
            <a:spLocks noChangeArrowheads="1"/>
          </p:cNvSpPr>
          <p:nvPr/>
        </p:nvSpPr>
        <p:spPr bwMode="auto">
          <a:xfrm>
            <a:off x="609600" y="1143000"/>
            <a:ext cx="8001000" cy="1676400"/>
          </a:xfrm>
          <a:prstGeom prst="roundRect">
            <a:avLst>
              <a:gd name="adj" fmla="val 16667"/>
            </a:avLst>
          </a:prstGeom>
          <a:solidFill>
            <a:srgbClr val="333399"/>
          </a:solidFill>
          <a:ln w="28575" algn="ctr">
            <a:noFill/>
            <a:round/>
            <a:headEnd/>
            <a:tailEnd/>
          </a:ln>
          <a:effectLst>
            <a:outerShdw dist="107763" dir="18900000" algn="ctr" rotWithShape="0">
              <a:schemeClr val="bg2">
                <a:alpha val="50000"/>
              </a:schemeClr>
            </a:outerShdw>
          </a:effectLst>
        </p:spPr>
        <p:txBody>
          <a:bodyPr wrap="none" anchor="ctr"/>
          <a:lstStyle/>
          <a:p>
            <a:pPr algn="l"/>
            <a:r>
              <a:rPr lang="en-US" sz="2200">
                <a:latin typeface="Times New Roman" pitchFamily="18" charset="0"/>
                <a:cs typeface="Times New Roman" pitchFamily="18" charset="0"/>
              </a:rPr>
              <a:t>      </a:t>
            </a:r>
            <a:r>
              <a:rPr lang="en-US" sz="2500">
                <a:latin typeface="Times New Roman" pitchFamily="18" charset="0"/>
                <a:cs typeface="Times New Roman" pitchFamily="18" charset="0"/>
              </a:rPr>
              <a:t>Trận lũ ngày 3/10 vừa qua ở Quảng Bình đã cuốn trôi </a:t>
            </a:r>
          </a:p>
          <a:p>
            <a:pPr algn="l"/>
            <a:r>
              <a:rPr lang="en-US" sz="2500">
                <a:latin typeface="Times New Roman" pitchFamily="18" charset="0"/>
                <a:cs typeface="Times New Roman" pitchFamily="18" charset="0"/>
              </a:rPr>
              <a:t>hết nhà cửa, đồ đạc của nhiều gia đình, trong đó có gia </a:t>
            </a:r>
          </a:p>
          <a:p>
            <a:pPr algn="l"/>
            <a:r>
              <a:rPr lang="en-US" sz="2500">
                <a:latin typeface="Times New Roman" pitchFamily="18" charset="0"/>
                <a:cs typeface="Times New Roman" pitchFamily="18" charset="0"/>
              </a:rPr>
              <a:t>đình bạn Nga. Theo em, trong hoàn cảnh này, Nga có thể </a:t>
            </a:r>
          </a:p>
          <a:p>
            <a:pPr algn="l"/>
            <a:r>
              <a:rPr lang="en-US" sz="2500">
                <a:latin typeface="Times New Roman" pitchFamily="18" charset="0"/>
                <a:cs typeface="Times New Roman" pitchFamily="18" charset="0"/>
              </a:rPr>
              <a:t>làm gì để tiếp tục đi học?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2000"/>
                                        <p:tgtEl>
                                          <p:spTgt spid="92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9232"/>
                                        </p:tgtEl>
                                        <p:attrNameLst>
                                          <p:attrName>style.visibility</p:attrName>
                                        </p:attrNameLst>
                                      </p:cBhvr>
                                      <p:to>
                                        <p:strVal val="visible"/>
                                      </p:to>
                                    </p:set>
                                    <p:animEffect transition="in" filter="diamond(in)">
                                      <p:cBhvr>
                                        <p:cTn id="11" dur="2000"/>
                                        <p:tgtEl>
                                          <p:spTgt spid="923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9231"/>
                                        </p:tgtEl>
                                        <p:attrNameLst>
                                          <p:attrName>style.visibility</p:attrName>
                                        </p:attrNameLst>
                                      </p:cBhvr>
                                      <p:to>
                                        <p:strVal val="visible"/>
                                      </p:to>
                                    </p:set>
                                    <p:animEffect transition="in" filter="diamond(in)">
                                      <p:cBhvr>
                                        <p:cTn id="16" dur="2000"/>
                                        <p:tgtEl>
                                          <p:spTgt spid="9231"/>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9226"/>
                                        </p:tgtEl>
                                        <p:attrNameLst>
                                          <p:attrName>style.visibility</p:attrName>
                                        </p:attrNameLst>
                                      </p:cBhvr>
                                      <p:to>
                                        <p:strVal val="visible"/>
                                      </p:to>
                                    </p:set>
                                    <p:animEffect transition="in" filter="diamond(in)">
                                      <p:cBhvr>
                                        <p:cTn id="20" dur="2000"/>
                                        <p:tgtEl>
                                          <p:spTgt spid="922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9229"/>
                                        </p:tgtEl>
                                        <p:attrNameLst>
                                          <p:attrName>style.visibility</p:attrName>
                                        </p:attrNameLst>
                                      </p:cBhvr>
                                      <p:to>
                                        <p:strVal val="visible"/>
                                      </p:to>
                                    </p:set>
                                    <p:anim calcmode="lin" valueType="num">
                                      <p:cBhvr>
                                        <p:cTn id="25" dur="1000" fill="hold"/>
                                        <p:tgtEl>
                                          <p:spTgt spid="9229"/>
                                        </p:tgtEl>
                                        <p:attrNameLst>
                                          <p:attrName>ppt_w</p:attrName>
                                        </p:attrNameLst>
                                      </p:cBhvr>
                                      <p:tavLst>
                                        <p:tav tm="0">
                                          <p:val>
                                            <p:strVal val="#ppt_w*0.70"/>
                                          </p:val>
                                        </p:tav>
                                        <p:tav tm="100000">
                                          <p:val>
                                            <p:strVal val="#ppt_w"/>
                                          </p:val>
                                        </p:tav>
                                      </p:tavLst>
                                    </p:anim>
                                    <p:anim calcmode="lin" valueType="num">
                                      <p:cBhvr>
                                        <p:cTn id="26" dur="1000" fill="hold"/>
                                        <p:tgtEl>
                                          <p:spTgt spid="9229"/>
                                        </p:tgtEl>
                                        <p:attrNameLst>
                                          <p:attrName>ppt_h</p:attrName>
                                        </p:attrNameLst>
                                      </p:cBhvr>
                                      <p:tavLst>
                                        <p:tav tm="0">
                                          <p:val>
                                            <p:strVal val="#ppt_h"/>
                                          </p:val>
                                        </p:tav>
                                        <p:tav tm="100000">
                                          <p:val>
                                            <p:strVal val="#ppt_h"/>
                                          </p:val>
                                        </p:tav>
                                      </p:tavLst>
                                    </p:anim>
                                    <p:animEffect transition="in" filter="fade">
                                      <p:cBhvr>
                                        <p:cTn id="27" dur="1000"/>
                                        <p:tgtEl>
                                          <p:spTgt spid="9229"/>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9233"/>
                                        </p:tgtEl>
                                        <p:attrNameLst>
                                          <p:attrName>style.visibility</p:attrName>
                                        </p:attrNameLst>
                                      </p:cBhvr>
                                      <p:to>
                                        <p:strVal val="visible"/>
                                      </p:to>
                                    </p:set>
                                    <p:animEffect transition="in" filter="diamond(in)">
                                      <p:cBhvr>
                                        <p:cTn id="30" dur="2000"/>
                                        <p:tgtEl>
                                          <p:spTgt spid="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nimBg="1"/>
      <p:bldP spid="9220" grpId="0" animBg="1"/>
      <p:bldP spid="9226" grpId="0" animBg="1"/>
      <p:bldP spid="9229" grpId="0"/>
      <p:bldP spid="92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mountain_7"/>
          <p:cNvPicPr>
            <a:picLocks noChangeAspect="1" noChangeArrowheads="1"/>
          </p:cNvPicPr>
          <p:nvPr/>
        </p:nvPicPr>
        <p:blipFill>
          <a:blip r:embed="rId2">
            <a:lum bright="50000"/>
          </a:blip>
          <a:srcRect/>
          <a:stretch>
            <a:fillRect/>
          </a:stretch>
        </p:blipFill>
        <p:spPr bwMode="auto">
          <a:xfrm>
            <a:off x="0" y="0"/>
            <a:ext cx="9144000" cy="6858000"/>
          </a:xfrm>
          <a:prstGeom prst="rect">
            <a:avLst/>
          </a:prstGeom>
          <a:noFill/>
          <a:ln w="9525">
            <a:noFill/>
            <a:miter lim="800000"/>
            <a:headEnd/>
            <a:tailEnd/>
          </a:ln>
        </p:spPr>
      </p:pic>
      <p:sp>
        <p:nvSpPr>
          <p:cNvPr id="54277" name="AutoShape 5"/>
          <p:cNvSpPr>
            <a:spLocks noChangeArrowheads="1"/>
          </p:cNvSpPr>
          <p:nvPr/>
        </p:nvSpPr>
        <p:spPr bwMode="auto">
          <a:xfrm>
            <a:off x="533400" y="2133600"/>
            <a:ext cx="8229600" cy="1676400"/>
          </a:xfrm>
          <a:prstGeom prst="roundRect">
            <a:avLst>
              <a:gd name="adj" fmla="val 16667"/>
            </a:avLst>
          </a:prstGeom>
          <a:solidFill>
            <a:srgbClr val="000080"/>
          </a:solidFill>
          <a:ln w="28575" algn="ctr">
            <a:noFill/>
            <a:round/>
            <a:headEnd/>
            <a:tailEnd/>
          </a:ln>
          <a:effectLst>
            <a:outerShdw dist="107763" dir="18900000" algn="ctr" rotWithShape="0">
              <a:schemeClr val="bg2">
                <a:alpha val="50000"/>
              </a:schemeClr>
            </a:outerShdw>
          </a:effectLst>
        </p:spPr>
        <p:txBody>
          <a:bodyPr wrap="none" anchor="ctr"/>
          <a:lstStyle/>
          <a:p>
            <a:endParaRPr lang="en-US">
              <a:latin typeface="Times New Roman" pitchFamily="18" charset="0"/>
              <a:cs typeface="Times New Roman" pitchFamily="18" charset="0"/>
            </a:endParaRPr>
          </a:p>
        </p:txBody>
      </p:sp>
      <p:sp>
        <p:nvSpPr>
          <p:cNvPr id="54276" name="AutoShape 4"/>
          <p:cNvSpPr>
            <a:spLocks noChangeArrowheads="1"/>
          </p:cNvSpPr>
          <p:nvPr/>
        </p:nvSpPr>
        <p:spPr bwMode="auto">
          <a:xfrm>
            <a:off x="609600" y="685800"/>
            <a:ext cx="2971800" cy="533400"/>
          </a:xfrm>
          <a:prstGeom prst="roundRect">
            <a:avLst>
              <a:gd name="adj" fmla="val 16667"/>
            </a:avLst>
          </a:prstGeom>
          <a:solidFill>
            <a:srgbClr val="800000"/>
          </a:solidFill>
          <a:ln w="28575">
            <a:noFill/>
            <a:round/>
            <a:headEnd/>
            <a:tailEnd/>
          </a:ln>
          <a:effectLst>
            <a:outerShdw dist="107763" dir="18900000" algn="ctr" rotWithShape="0">
              <a:schemeClr val="bg2">
                <a:alpha val="50000"/>
              </a:schemeClr>
            </a:outerShdw>
          </a:effectLst>
        </p:spPr>
        <p:txBody>
          <a:bodyPr wrap="none" anchor="ctr"/>
          <a:lstStyle/>
          <a:p>
            <a:r>
              <a:rPr lang="en-US">
                <a:latin typeface="Times New Roman" pitchFamily="18" charset="0"/>
                <a:cs typeface="Times New Roman" pitchFamily="18" charset="0"/>
              </a:rPr>
              <a:t> Liên hệ bản thân</a:t>
            </a:r>
          </a:p>
        </p:txBody>
      </p:sp>
      <p:pic>
        <p:nvPicPr>
          <p:cNvPr id="54279" name="Picture 7" descr="câu hỏi"/>
          <p:cNvPicPr>
            <a:picLocks noChangeAspect="1" noChangeArrowheads="1" noCrop="1"/>
          </p:cNvPicPr>
          <p:nvPr/>
        </p:nvPicPr>
        <p:blipFill>
          <a:blip r:embed="rId3" cstate="print"/>
          <a:srcRect/>
          <a:stretch>
            <a:fillRect/>
          </a:stretch>
        </p:blipFill>
        <p:spPr bwMode="auto">
          <a:xfrm>
            <a:off x="3810000" y="4495800"/>
            <a:ext cx="1028700" cy="1371600"/>
          </a:xfrm>
          <a:prstGeom prst="rect">
            <a:avLst/>
          </a:prstGeom>
          <a:noFill/>
          <a:ln w="9525">
            <a:noFill/>
            <a:miter lim="800000"/>
            <a:headEnd/>
            <a:tailEnd/>
          </a:ln>
          <a:effectLst/>
        </p:spPr>
      </p:pic>
      <p:sp>
        <p:nvSpPr>
          <p:cNvPr id="54275" name="Rectangle 3"/>
          <p:cNvSpPr>
            <a:spLocks noGrp="1" noChangeArrowheads="1"/>
          </p:cNvSpPr>
          <p:nvPr>
            <p:ph type="body" idx="1"/>
          </p:nvPr>
        </p:nvSpPr>
        <p:spPr>
          <a:xfrm>
            <a:off x="304800" y="2209800"/>
            <a:ext cx="8305800" cy="1524000"/>
          </a:xfrm>
        </p:spPr>
        <p:txBody>
          <a:bodyPr/>
          <a:lstStyle/>
          <a:p>
            <a:pPr marL="571500" indent="-571500">
              <a:buFont typeface="Wingdings" pitchFamily="2" charset="2"/>
              <a:buNone/>
            </a:pPr>
            <a:r>
              <a:rPr lang="en-US">
                <a:latin typeface="Times New Roman" pitchFamily="18" charset="0"/>
                <a:cs typeface="Times New Roman" pitchFamily="18" charset="0"/>
              </a:rPr>
              <a:t>         </a:t>
            </a:r>
            <a:r>
              <a:rPr lang="en-US">
                <a:solidFill>
                  <a:schemeClr val="bg1"/>
                </a:solidFill>
                <a:latin typeface="Times New Roman" pitchFamily="18" charset="0"/>
                <a:cs typeface="Times New Roman" pitchFamily="18" charset="0"/>
              </a:rPr>
              <a:t>Em hãy kể 1 - 2 khó khăn của mình trong cuộc sống và học tập. Em đã khắc phục khó khăn đó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wheel(4)">
                                      <p:cBhvr>
                                        <p:cTn id="7" dur="2000"/>
                                        <p:tgtEl>
                                          <p:spTgt spid="54276"/>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54277"/>
                                        </p:tgtEl>
                                        <p:attrNameLst>
                                          <p:attrName>style.visibility</p:attrName>
                                        </p:attrNameLst>
                                      </p:cBhvr>
                                      <p:to>
                                        <p:strVal val="visible"/>
                                      </p:to>
                                    </p:set>
                                    <p:animEffect transition="in" filter="box(in)">
                                      <p:cBhvr>
                                        <p:cTn id="11" dur="500"/>
                                        <p:tgtEl>
                                          <p:spTgt spid="54277"/>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54275">
                                            <p:txEl>
                                              <p:pRg st="0" end="0"/>
                                            </p:txEl>
                                          </p:spTgt>
                                        </p:tgtEl>
                                        <p:attrNameLst>
                                          <p:attrName>style.visibility</p:attrName>
                                        </p:attrNameLst>
                                      </p:cBhvr>
                                      <p:to>
                                        <p:strVal val="visible"/>
                                      </p:to>
                                    </p:set>
                                    <p:animEffect transition="in" filter="diamond(in)">
                                      <p:cBhvr>
                                        <p:cTn id="14" dur="2000"/>
                                        <p:tgtEl>
                                          <p:spTgt spid="54275">
                                            <p:txEl>
                                              <p:pRg st="0" end="0"/>
                                            </p:txEl>
                                          </p:spTgt>
                                        </p:tgtEl>
                                      </p:cBhvr>
                                    </p:animEffect>
                                  </p:childTnLst>
                                </p:cTn>
                              </p:par>
                            </p:childTnLst>
                          </p:cTn>
                        </p:par>
                        <p:par>
                          <p:cTn id="15" fill="hold">
                            <p:stCondLst>
                              <p:cond delay="4000"/>
                            </p:stCondLst>
                            <p:childTnLst>
                              <p:par>
                                <p:cTn id="16" presetID="8" presetClass="entr" presetSubtype="16" fill="hold" nodeType="afterEffect">
                                  <p:stCondLst>
                                    <p:cond delay="0"/>
                                  </p:stCondLst>
                                  <p:childTnLst>
                                    <p:set>
                                      <p:cBhvr>
                                        <p:cTn id="17" dur="1" fill="hold">
                                          <p:stCondLst>
                                            <p:cond delay="0"/>
                                          </p:stCondLst>
                                        </p:cTn>
                                        <p:tgtEl>
                                          <p:spTgt spid="54279"/>
                                        </p:tgtEl>
                                        <p:attrNameLst>
                                          <p:attrName>style.visibility</p:attrName>
                                        </p:attrNameLst>
                                      </p:cBhvr>
                                      <p:to>
                                        <p:strVal val="visible"/>
                                      </p:to>
                                    </p:set>
                                    <p:animEffect transition="in" filter="diamond(in)">
                                      <p:cBhvr>
                                        <p:cTn id="18" dur="20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P spid="54276" grpId="0" animBg="1"/>
      <p:bldP spid="542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30" name="AutoShape 6"/>
          <p:cNvSpPr>
            <a:spLocks noChangeArrowheads="1"/>
          </p:cNvSpPr>
          <p:nvPr/>
        </p:nvSpPr>
        <p:spPr bwMode="auto">
          <a:xfrm>
            <a:off x="2743200" y="2286000"/>
            <a:ext cx="3565525" cy="1981200"/>
          </a:xfrm>
          <a:prstGeom prst="flowChartAlternateProcess">
            <a:avLst/>
          </a:prstGeom>
          <a:solidFill>
            <a:schemeClr val="bg1"/>
          </a:solidFill>
          <a:ln w="12700">
            <a:solidFill>
              <a:srgbClr val="990000"/>
            </a:solidFill>
            <a:miter lim="800000"/>
            <a:headEnd/>
            <a:tailEnd/>
          </a:ln>
          <a:effectLst/>
        </p:spPr>
        <p:txBody>
          <a:bodyPr wrap="none" anchor="ctr"/>
          <a:lstStyle/>
          <a:p>
            <a:pPr algn="just"/>
            <a:r>
              <a:rPr lang="en-US" i="1">
                <a:solidFill>
                  <a:srgbClr val="990000"/>
                </a:solidFill>
                <a:latin typeface="Times New Roman" pitchFamily="18" charset="0"/>
              </a:rPr>
              <a:t>Không có việc gì khó</a:t>
            </a:r>
          </a:p>
          <a:p>
            <a:pPr algn="just"/>
            <a:r>
              <a:rPr lang="en-US" i="1">
                <a:solidFill>
                  <a:srgbClr val="990000"/>
                </a:solidFill>
                <a:latin typeface="Times New Roman" pitchFamily="18" charset="0"/>
              </a:rPr>
              <a:t>Chỉ sợ lòng không bền</a:t>
            </a:r>
          </a:p>
          <a:p>
            <a:pPr algn="just"/>
            <a:r>
              <a:rPr lang="en-US" i="1">
                <a:solidFill>
                  <a:srgbClr val="990000"/>
                </a:solidFill>
                <a:latin typeface="Times New Roman" pitchFamily="18" charset="0"/>
              </a:rPr>
              <a:t>Đào núi và lấp biển</a:t>
            </a:r>
          </a:p>
          <a:p>
            <a:pPr algn="just"/>
            <a:r>
              <a:rPr lang="en-US" i="1">
                <a:solidFill>
                  <a:srgbClr val="990000"/>
                </a:solidFill>
                <a:latin typeface="Times New Roman" pitchFamily="18" charset="0"/>
              </a:rPr>
              <a:t>Quyết chí vẫn làm nên.</a:t>
            </a:r>
            <a:r>
              <a:rPr lang="en-US" b="0" i="1">
                <a:solidFill>
                  <a:srgbClr val="990000"/>
                </a:solidFill>
                <a:latin typeface="Times New Roman" pitchFamily="18" charset="0"/>
              </a:rPr>
              <a:t>                  </a:t>
            </a:r>
          </a:p>
          <a:p>
            <a:pPr algn="just"/>
            <a:r>
              <a:rPr lang="en-US" b="0" i="1">
                <a:solidFill>
                  <a:srgbClr val="990000"/>
                </a:solidFill>
                <a:latin typeface="Times New Roman" pitchFamily="18" charset="0"/>
              </a:rPr>
              <a:t>                     </a:t>
            </a:r>
            <a:r>
              <a:rPr lang="en-US" sz="2000" b="0">
                <a:solidFill>
                  <a:srgbClr val="990000"/>
                </a:solidFill>
                <a:latin typeface="Times New Roman" pitchFamily="18" charset="0"/>
              </a:rPr>
              <a:t>HỒ CHÍ MINH</a:t>
            </a:r>
            <a:endParaRPr lang="en-US" sz="2000" b="0">
              <a:solidFill>
                <a:srgbClr val="990000"/>
              </a:solidFill>
            </a:endParaRPr>
          </a:p>
        </p:txBody>
      </p:sp>
      <p:pic>
        <p:nvPicPr>
          <p:cNvPr id="52240" name="Picture 16" descr="8-9, Anh 1, Vuot suoi, bang rung den truong gui VNE"/>
          <p:cNvPicPr>
            <a:picLocks noChangeAspect="1" noChangeArrowheads="1"/>
          </p:cNvPicPr>
          <p:nvPr/>
        </p:nvPicPr>
        <p:blipFill>
          <a:blip r:embed="rId2"/>
          <a:srcRect/>
          <a:stretch>
            <a:fillRect/>
          </a:stretch>
        </p:blipFill>
        <p:spPr bwMode="auto">
          <a:xfrm>
            <a:off x="222250" y="15875"/>
            <a:ext cx="2371725" cy="3321050"/>
          </a:xfrm>
          <a:prstGeom prst="rect">
            <a:avLst/>
          </a:prstGeom>
          <a:noFill/>
        </p:spPr>
      </p:pic>
      <p:pic>
        <p:nvPicPr>
          <p:cNvPr id="52241" name="Picture 17" descr="8-9, Anh 2, Vuot suoi, bang rung den truong gui VNE"/>
          <p:cNvPicPr>
            <a:picLocks noChangeAspect="1" noChangeArrowheads="1"/>
          </p:cNvPicPr>
          <p:nvPr/>
        </p:nvPicPr>
        <p:blipFill>
          <a:blip r:embed="rId3"/>
          <a:srcRect/>
          <a:stretch>
            <a:fillRect/>
          </a:stretch>
        </p:blipFill>
        <p:spPr bwMode="auto">
          <a:xfrm>
            <a:off x="222250" y="3336925"/>
            <a:ext cx="2389188" cy="3505200"/>
          </a:xfrm>
          <a:prstGeom prst="rect">
            <a:avLst/>
          </a:prstGeom>
          <a:noFill/>
        </p:spPr>
      </p:pic>
      <p:pic>
        <p:nvPicPr>
          <p:cNvPr id="52242" name="Picture 18" descr="8-9, Anh 4, Vuot suoi, bang rung den truong gui VNE"/>
          <p:cNvPicPr>
            <a:picLocks noChangeAspect="1" noChangeArrowheads="1"/>
          </p:cNvPicPr>
          <p:nvPr/>
        </p:nvPicPr>
        <p:blipFill>
          <a:blip r:embed="rId4"/>
          <a:srcRect/>
          <a:stretch>
            <a:fillRect/>
          </a:stretch>
        </p:blipFill>
        <p:spPr bwMode="auto">
          <a:xfrm>
            <a:off x="6515100" y="0"/>
            <a:ext cx="2449513" cy="3429000"/>
          </a:xfrm>
          <a:prstGeom prst="rect">
            <a:avLst/>
          </a:prstGeom>
          <a:noFill/>
        </p:spPr>
      </p:pic>
      <p:pic>
        <p:nvPicPr>
          <p:cNvPr id="52243" name="Picture 19" descr="8-9, Anh 8, Vuot suoi, bang rung den truong gui VNE"/>
          <p:cNvPicPr>
            <a:picLocks noChangeAspect="1" noChangeArrowheads="1"/>
          </p:cNvPicPr>
          <p:nvPr/>
        </p:nvPicPr>
        <p:blipFill>
          <a:blip r:embed="rId5"/>
          <a:srcRect/>
          <a:stretch>
            <a:fillRect/>
          </a:stretch>
        </p:blipFill>
        <p:spPr bwMode="auto">
          <a:xfrm>
            <a:off x="6502400" y="3429000"/>
            <a:ext cx="2449513" cy="3429000"/>
          </a:xfrm>
          <a:prstGeom prst="rect">
            <a:avLst/>
          </a:prstGeom>
          <a:noFill/>
        </p:spPr>
      </p:pic>
      <p:pic>
        <p:nvPicPr>
          <p:cNvPr id="52245" name="Picture 21" descr="NNK"/>
          <p:cNvPicPr>
            <a:picLocks noChangeAspect="1" noChangeArrowheads="1"/>
          </p:cNvPicPr>
          <p:nvPr/>
        </p:nvPicPr>
        <p:blipFill>
          <a:blip r:embed="rId6"/>
          <a:srcRect/>
          <a:stretch>
            <a:fillRect/>
          </a:stretch>
        </p:blipFill>
        <p:spPr bwMode="auto">
          <a:xfrm>
            <a:off x="2819400" y="0"/>
            <a:ext cx="3429000" cy="2179638"/>
          </a:xfrm>
          <a:prstGeom prst="rect">
            <a:avLst/>
          </a:prstGeom>
          <a:noFill/>
        </p:spPr>
      </p:pic>
      <p:pic>
        <p:nvPicPr>
          <p:cNvPr id="52246" name="Picture 22" descr="NNK6"/>
          <p:cNvPicPr>
            <a:picLocks noChangeAspect="1" noChangeArrowheads="1"/>
          </p:cNvPicPr>
          <p:nvPr/>
        </p:nvPicPr>
        <p:blipFill>
          <a:blip r:embed="rId7" cstate="print"/>
          <a:srcRect/>
          <a:stretch>
            <a:fillRect/>
          </a:stretch>
        </p:blipFill>
        <p:spPr bwMode="auto">
          <a:xfrm>
            <a:off x="2895600" y="4327525"/>
            <a:ext cx="3352800" cy="2514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30"/>
                                        </p:tgtEl>
                                        <p:attrNameLst>
                                          <p:attrName>style.visibility</p:attrName>
                                        </p:attrNameLst>
                                      </p:cBhvr>
                                      <p:to>
                                        <p:strVal val="visible"/>
                                      </p:to>
                                    </p:set>
                                    <p:anim calcmode="discrete" valueType="clr">
                                      <p:cBhvr override="childStyle">
                                        <p:cTn id="7" dur="80"/>
                                        <p:tgtEl>
                                          <p:spTgt spid="522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30"/>
                                        </p:tgtEl>
                                        <p:attrNameLst>
                                          <p:attrName>fillcolor</p:attrName>
                                        </p:attrNameLst>
                                      </p:cBhvr>
                                      <p:tavLst>
                                        <p:tav tm="0">
                                          <p:val>
                                            <p:clrVal>
                                              <a:schemeClr val="accent2"/>
                                            </p:clrVal>
                                          </p:val>
                                        </p:tav>
                                        <p:tav tm="50000">
                                          <p:val>
                                            <p:clrVal>
                                              <a:schemeClr val="hlink"/>
                                            </p:clrVal>
                                          </p:val>
                                        </p:tav>
                                      </p:tavLst>
                                    </p:anim>
                                    <p:set>
                                      <p:cBhvr>
                                        <p:cTn id="9" dur="80"/>
                                        <p:tgtEl>
                                          <p:spTgt spid="52230"/>
                                        </p:tgtEl>
                                        <p:attrNameLst>
                                          <p:attrName>fill.type</p:attrName>
                                        </p:attrNameLst>
                                      </p:cBhvr>
                                      <p:to>
                                        <p:strVal val="solid"/>
                                      </p:to>
                                    </p:set>
                                  </p:childTnLst>
                                </p:cTn>
                              </p:par>
                            </p:childTnLst>
                          </p:cTn>
                        </p:par>
                        <p:par>
                          <p:cTn id="10" fill="hold">
                            <p:stCondLst>
                              <p:cond delay="3040"/>
                            </p:stCondLst>
                            <p:childTnLst>
                              <p:par>
                                <p:cTn id="11" presetID="2" presetClass="entr" presetSubtype="8" fill="hold" nodeType="afterEffect">
                                  <p:stCondLst>
                                    <p:cond delay="0"/>
                                  </p:stCondLst>
                                  <p:childTnLst>
                                    <p:set>
                                      <p:cBhvr>
                                        <p:cTn id="12" dur="1" fill="hold">
                                          <p:stCondLst>
                                            <p:cond delay="0"/>
                                          </p:stCondLst>
                                        </p:cTn>
                                        <p:tgtEl>
                                          <p:spTgt spid="52240"/>
                                        </p:tgtEl>
                                        <p:attrNameLst>
                                          <p:attrName>style.visibility</p:attrName>
                                        </p:attrNameLst>
                                      </p:cBhvr>
                                      <p:to>
                                        <p:strVal val="visible"/>
                                      </p:to>
                                    </p:set>
                                    <p:anim calcmode="lin" valueType="num">
                                      <p:cBhvr additive="base">
                                        <p:cTn id="13" dur="500" fill="hold"/>
                                        <p:tgtEl>
                                          <p:spTgt spid="52240"/>
                                        </p:tgtEl>
                                        <p:attrNameLst>
                                          <p:attrName>ppt_x</p:attrName>
                                        </p:attrNameLst>
                                      </p:cBhvr>
                                      <p:tavLst>
                                        <p:tav tm="0">
                                          <p:val>
                                            <p:strVal val="0-#ppt_w/2"/>
                                          </p:val>
                                        </p:tav>
                                        <p:tav tm="100000">
                                          <p:val>
                                            <p:strVal val="#ppt_x"/>
                                          </p:val>
                                        </p:tav>
                                      </p:tavLst>
                                    </p:anim>
                                    <p:anim calcmode="lin" valueType="num">
                                      <p:cBhvr additive="base">
                                        <p:cTn id="14" dur="500" fill="hold"/>
                                        <p:tgtEl>
                                          <p:spTgt spid="52240"/>
                                        </p:tgtEl>
                                        <p:attrNameLst>
                                          <p:attrName>ppt_y</p:attrName>
                                        </p:attrNameLst>
                                      </p:cBhvr>
                                      <p:tavLst>
                                        <p:tav tm="0">
                                          <p:val>
                                            <p:strVal val="#ppt_y"/>
                                          </p:val>
                                        </p:tav>
                                        <p:tav tm="100000">
                                          <p:val>
                                            <p:strVal val="#ppt_y"/>
                                          </p:val>
                                        </p:tav>
                                      </p:tavLst>
                                    </p:anim>
                                  </p:childTnLst>
                                </p:cTn>
                              </p:par>
                            </p:childTnLst>
                          </p:cTn>
                        </p:par>
                        <p:par>
                          <p:cTn id="15" fill="hold">
                            <p:stCondLst>
                              <p:cond delay="3540"/>
                            </p:stCondLst>
                            <p:childTnLst>
                              <p:par>
                                <p:cTn id="16" presetID="2" presetClass="entr" presetSubtype="8" fill="hold" nodeType="afterEffect">
                                  <p:stCondLst>
                                    <p:cond delay="0"/>
                                  </p:stCondLst>
                                  <p:childTnLst>
                                    <p:set>
                                      <p:cBhvr>
                                        <p:cTn id="17" dur="1" fill="hold">
                                          <p:stCondLst>
                                            <p:cond delay="0"/>
                                          </p:stCondLst>
                                        </p:cTn>
                                        <p:tgtEl>
                                          <p:spTgt spid="52241"/>
                                        </p:tgtEl>
                                        <p:attrNameLst>
                                          <p:attrName>style.visibility</p:attrName>
                                        </p:attrNameLst>
                                      </p:cBhvr>
                                      <p:to>
                                        <p:strVal val="visible"/>
                                      </p:to>
                                    </p:set>
                                    <p:anim calcmode="lin" valueType="num">
                                      <p:cBhvr additive="base">
                                        <p:cTn id="18" dur="500" fill="hold"/>
                                        <p:tgtEl>
                                          <p:spTgt spid="52241"/>
                                        </p:tgtEl>
                                        <p:attrNameLst>
                                          <p:attrName>ppt_x</p:attrName>
                                        </p:attrNameLst>
                                      </p:cBhvr>
                                      <p:tavLst>
                                        <p:tav tm="0">
                                          <p:val>
                                            <p:strVal val="0-#ppt_w/2"/>
                                          </p:val>
                                        </p:tav>
                                        <p:tav tm="100000">
                                          <p:val>
                                            <p:strVal val="#ppt_x"/>
                                          </p:val>
                                        </p:tav>
                                      </p:tavLst>
                                    </p:anim>
                                    <p:anim calcmode="lin" valueType="num">
                                      <p:cBhvr additive="base">
                                        <p:cTn id="19" dur="500" fill="hold"/>
                                        <p:tgtEl>
                                          <p:spTgt spid="52241"/>
                                        </p:tgtEl>
                                        <p:attrNameLst>
                                          <p:attrName>ppt_y</p:attrName>
                                        </p:attrNameLst>
                                      </p:cBhvr>
                                      <p:tavLst>
                                        <p:tav tm="0">
                                          <p:val>
                                            <p:strVal val="#ppt_y"/>
                                          </p:val>
                                        </p:tav>
                                        <p:tav tm="100000">
                                          <p:val>
                                            <p:strVal val="#ppt_y"/>
                                          </p:val>
                                        </p:tav>
                                      </p:tavLst>
                                    </p:anim>
                                  </p:childTnLst>
                                </p:cTn>
                              </p:par>
                            </p:childTnLst>
                          </p:cTn>
                        </p:par>
                        <p:par>
                          <p:cTn id="20" fill="hold">
                            <p:stCondLst>
                              <p:cond delay="4040"/>
                            </p:stCondLst>
                            <p:childTnLst>
                              <p:par>
                                <p:cTn id="21" presetID="2" presetClass="entr" presetSubtype="1" fill="hold" nodeType="afterEffect">
                                  <p:stCondLst>
                                    <p:cond delay="0"/>
                                  </p:stCondLst>
                                  <p:childTnLst>
                                    <p:set>
                                      <p:cBhvr>
                                        <p:cTn id="22" dur="1" fill="hold">
                                          <p:stCondLst>
                                            <p:cond delay="0"/>
                                          </p:stCondLst>
                                        </p:cTn>
                                        <p:tgtEl>
                                          <p:spTgt spid="52245"/>
                                        </p:tgtEl>
                                        <p:attrNameLst>
                                          <p:attrName>style.visibility</p:attrName>
                                        </p:attrNameLst>
                                      </p:cBhvr>
                                      <p:to>
                                        <p:strVal val="visible"/>
                                      </p:to>
                                    </p:set>
                                    <p:anim calcmode="lin" valueType="num">
                                      <p:cBhvr additive="base">
                                        <p:cTn id="23" dur="500" fill="hold"/>
                                        <p:tgtEl>
                                          <p:spTgt spid="52245"/>
                                        </p:tgtEl>
                                        <p:attrNameLst>
                                          <p:attrName>ppt_x</p:attrName>
                                        </p:attrNameLst>
                                      </p:cBhvr>
                                      <p:tavLst>
                                        <p:tav tm="0">
                                          <p:val>
                                            <p:strVal val="#ppt_x"/>
                                          </p:val>
                                        </p:tav>
                                        <p:tav tm="100000">
                                          <p:val>
                                            <p:strVal val="#ppt_x"/>
                                          </p:val>
                                        </p:tav>
                                      </p:tavLst>
                                    </p:anim>
                                    <p:anim calcmode="lin" valueType="num">
                                      <p:cBhvr additive="base">
                                        <p:cTn id="24" dur="500" fill="hold"/>
                                        <p:tgtEl>
                                          <p:spTgt spid="52245"/>
                                        </p:tgtEl>
                                        <p:attrNameLst>
                                          <p:attrName>ppt_y</p:attrName>
                                        </p:attrNameLst>
                                      </p:cBhvr>
                                      <p:tavLst>
                                        <p:tav tm="0">
                                          <p:val>
                                            <p:strVal val="0-#ppt_h/2"/>
                                          </p:val>
                                        </p:tav>
                                        <p:tav tm="100000">
                                          <p:val>
                                            <p:strVal val="#ppt_y"/>
                                          </p:val>
                                        </p:tav>
                                      </p:tavLst>
                                    </p:anim>
                                  </p:childTnLst>
                                </p:cTn>
                              </p:par>
                            </p:childTnLst>
                          </p:cTn>
                        </p:par>
                        <p:par>
                          <p:cTn id="25" fill="hold">
                            <p:stCondLst>
                              <p:cond delay="4540"/>
                            </p:stCondLst>
                            <p:childTnLst>
                              <p:par>
                                <p:cTn id="26" presetID="2" presetClass="entr" presetSubtype="2" fill="hold" nodeType="afterEffect">
                                  <p:stCondLst>
                                    <p:cond delay="0"/>
                                  </p:stCondLst>
                                  <p:childTnLst>
                                    <p:set>
                                      <p:cBhvr>
                                        <p:cTn id="27" dur="1" fill="hold">
                                          <p:stCondLst>
                                            <p:cond delay="0"/>
                                          </p:stCondLst>
                                        </p:cTn>
                                        <p:tgtEl>
                                          <p:spTgt spid="52242"/>
                                        </p:tgtEl>
                                        <p:attrNameLst>
                                          <p:attrName>style.visibility</p:attrName>
                                        </p:attrNameLst>
                                      </p:cBhvr>
                                      <p:to>
                                        <p:strVal val="visible"/>
                                      </p:to>
                                    </p:set>
                                    <p:anim calcmode="lin" valueType="num">
                                      <p:cBhvr additive="base">
                                        <p:cTn id="28" dur="500" fill="hold"/>
                                        <p:tgtEl>
                                          <p:spTgt spid="52242"/>
                                        </p:tgtEl>
                                        <p:attrNameLst>
                                          <p:attrName>ppt_x</p:attrName>
                                        </p:attrNameLst>
                                      </p:cBhvr>
                                      <p:tavLst>
                                        <p:tav tm="0">
                                          <p:val>
                                            <p:strVal val="1+#ppt_w/2"/>
                                          </p:val>
                                        </p:tav>
                                        <p:tav tm="100000">
                                          <p:val>
                                            <p:strVal val="#ppt_x"/>
                                          </p:val>
                                        </p:tav>
                                      </p:tavLst>
                                    </p:anim>
                                    <p:anim calcmode="lin" valueType="num">
                                      <p:cBhvr additive="base">
                                        <p:cTn id="29" dur="500" fill="hold"/>
                                        <p:tgtEl>
                                          <p:spTgt spid="52242"/>
                                        </p:tgtEl>
                                        <p:attrNameLst>
                                          <p:attrName>ppt_y</p:attrName>
                                        </p:attrNameLst>
                                      </p:cBhvr>
                                      <p:tavLst>
                                        <p:tav tm="0">
                                          <p:val>
                                            <p:strVal val="#ppt_y"/>
                                          </p:val>
                                        </p:tav>
                                        <p:tav tm="100000">
                                          <p:val>
                                            <p:strVal val="#ppt_y"/>
                                          </p:val>
                                        </p:tav>
                                      </p:tavLst>
                                    </p:anim>
                                  </p:childTnLst>
                                </p:cTn>
                              </p:par>
                            </p:childTnLst>
                          </p:cTn>
                        </p:par>
                        <p:par>
                          <p:cTn id="30" fill="hold">
                            <p:stCondLst>
                              <p:cond delay="5040"/>
                            </p:stCondLst>
                            <p:childTnLst>
                              <p:par>
                                <p:cTn id="31" presetID="2" presetClass="entr" presetSubtype="2" fill="hold" nodeType="afterEffect">
                                  <p:stCondLst>
                                    <p:cond delay="0"/>
                                  </p:stCondLst>
                                  <p:childTnLst>
                                    <p:set>
                                      <p:cBhvr>
                                        <p:cTn id="32" dur="1" fill="hold">
                                          <p:stCondLst>
                                            <p:cond delay="0"/>
                                          </p:stCondLst>
                                        </p:cTn>
                                        <p:tgtEl>
                                          <p:spTgt spid="52243"/>
                                        </p:tgtEl>
                                        <p:attrNameLst>
                                          <p:attrName>style.visibility</p:attrName>
                                        </p:attrNameLst>
                                      </p:cBhvr>
                                      <p:to>
                                        <p:strVal val="visible"/>
                                      </p:to>
                                    </p:set>
                                    <p:anim calcmode="lin" valueType="num">
                                      <p:cBhvr additive="base">
                                        <p:cTn id="33" dur="500" fill="hold"/>
                                        <p:tgtEl>
                                          <p:spTgt spid="52243"/>
                                        </p:tgtEl>
                                        <p:attrNameLst>
                                          <p:attrName>ppt_x</p:attrName>
                                        </p:attrNameLst>
                                      </p:cBhvr>
                                      <p:tavLst>
                                        <p:tav tm="0">
                                          <p:val>
                                            <p:strVal val="1+#ppt_w/2"/>
                                          </p:val>
                                        </p:tav>
                                        <p:tav tm="100000">
                                          <p:val>
                                            <p:strVal val="#ppt_x"/>
                                          </p:val>
                                        </p:tav>
                                      </p:tavLst>
                                    </p:anim>
                                    <p:anim calcmode="lin" valueType="num">
                                      <p:cBhvr additive="base">
                                        <p:cTn id="34" dur="500" fill="hold"/>
                                        <p:tgtEl>
                                          <p:spTgt spid="52243"/>
                                        </p:tgtEl>
                                        <p:attrNameLst>
                                          <p:attrName>ppt_y</p:attrName>
                                        </p:attrNameLst>
                                      </p:cBhvr>
                                      <p:tavLst>
                                        <p:tav tm="0">
                                          <p:val>
                                            <p:strVal val="#ppt_y"/>
                                          </p:val>
                                        </p:tav>
                                        <p:tav tm="100000">
                                          <p:val>
                                            <p:strVal val="#ppt_y"/>
                                          </p:val>
                                        </p:tav>
                                      </p:tavLst>
                                    </p:anim>
                                  </p:childTnLst>
                                </p:cTn>
                              </p:par>
                            </p:childTnLst>
                          </p:cTn>
                        </p:par>
                        <p:par>
                          <p:cTn id="35" fill="hold">
                            <p:stCondLst>
                              <p:cond delay="5540"/>
                            </p:stCondLst>
                            <p:childTnLst>
                              <p:par>
                                <p:cTn id="36" presetID="2" presetClass="entr" presetSubtype="4" fill="hold" nodeType="afterEffect">
                                  <p:stCondLst>
                                    <p:cond delay="0"/>
                                  </p:stCondLst>
                                  <p:childTnLst>
                                    <p:set>
                                      <p:cBhvr>
                                        <p:cTn id="37" dur="1" fill="hold">
                                          <p:stCondLst>
                                            <p:cond delay="0"/>
                                          </p:stCondLst>
                                        </p:cTn>
                                        <p:tgtEl>
                                          <p:spTgt spid="52246"/>
                                        </p:tgtEl>
                                        <p:attrNameLst>
                                          <p:attrName>style.visibility</p:attrName>
                                        </p:attrNameLst>
                                      </p:cBhvr>
                                      <p:to>
                                        <p:strVal val="visible"/>
                                      </p:to>
                                    </p:set>
                                    <p:anim calcmode="lin" valueType="num">
                                      <p:cBhvr additive="base">
                                        <p:cTn id="38" dur="500" fill="hold"/>
                                        <p:tgtEl>
                                          <p:spTgt spid="52246"/>
                                        </p:tgtEl>
                                        <p:attrNameLst>
                                          <p:attrName>ppt_x</p:attrName>
                                        </p:attrNameLst>
                                      </p:cBhvr>
                                      <p:tavLst>
                                        <p:tav tm="0">
                                          <p:val>
                                            <p:strVal val="#ppt_x"/>
                                          </p:val>
                                        </p:tav>
                                        <p:tav tm="100000">
                                          <p:val>
                                            <p:strVal val="#ppt_x"/>
                                          </p:val>
                                        </p:tav>
                                      </p:tavLst>
                                    </p:anim>
                                    <p:anim calcmode="lin" valueType="num">
                                      <p:cBhvr additive="base">
                                        <p:cTn id="39" dur="500" fill="hold"/>
                                        <p:tgtEl>
                                          <p:spTgt spid="52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mountain_7"/>
          <p:cNvPicPr>
            <a:picLocks noChangeAspect="1" noChangeArrowheads="1"/>
          </p:cNvPicPr>
          <p:nvPr/>
        </p:nvPicPr>
        <p:blipFill>
          <a:blip r:embed="rId2">
            <a:lum bright="50000"/>
          </a:blip>
          <a:srcRect/>
          <a:stretch>
            <a:fillRect/>
          </a:stretch>
        </p:blipFill>
        <p:spPr bwMode="auto">
          <a:xfrm>
            <a:off x="0" y="0"/>
            <a:ext cx="9144000" cy="6858000"/>
          </a:xfrm>
          <a:prstGeom prst="rect">
            <a:avLst/>
          </a:prstGeom>
          <a:noFill/>
          <a:ln w="9525">
            <a:noFill/>
            <a:miter lim="800000"/>
            <a:headEnd/>
            <a:tailEnd/>
          </a:ln>
        </p:spPr>
      </p:pic>
      <p:sp>
        <p:nvSpPr>
          <p:cNvPr id="53254" name="WordArt 6"/>
          <p:cNvSpPr>
            <a:spLocks noChangeArrowheads="1" noChangeShapeType="1" noTextEdit="1"/>
          </p:cNvSpPr>
          <p:nvPr/>
        </p:nvSpPr>
        <p:spPr bwMode="auto">
          <a:xfrm>
            <a:off x="1600200" y="2209800"/>
            <a:ext cx="5715000" cy="1295400"/>
          </a:xfrm>
          <a:prstGeom prst="rect">
            <a:avLst/>
          </a:prstGeom>
        </p:spPr>
        <p:txBody>
          <a:bodyPr wrap="none" fromWordArt="1">
            <a:prstTxWarp prst="textDoubleWave1">
              <a:avLst>
                <a:gd name="adj1" fmla="val 6500"/>
                <a:gd name="adj2" fmla="val 0"/>
              </a:avLst>
            </a:prstTxWarp>
          </a:bodyPr>
          <a:lstStyle/>
          <a:p>
            <a:r>
              <a:rPr lang="en-US" sz="4400" kern="10" spc="-440">
                <a:ln w="12700">
                  <a:solidFill>
                    <a:srgbClr val="000099"/>
                  </a:solidFill>
                  <a:round/>
                  <a:headEnd/>
                  <a:tailEnd/>
                </a:ln>
                <a:solidFill>
                  <a:srgbClr val="FF0000"/>
                </a:solidFill>
                <a:effectLst>
                  <a:outerShdw dist="125724" dir="18900000" algn="ctr" rotWithShape="0">
                    <a:srgbClr val="000099"/>
                  </a:outerShdw>
                </a:effectLst>
                <a:latin typeface="Times New Roman" pitchFamily="18" charset="0"/>
                <a:cs typeface="Times New Roman" pitchFamily="18" charset="0"/>
              </a:rPr>
              <a:t>CÓ CHÍ THÌ NÊN</a:t>
            </a:r>
          </a:p>
        </p:txBody>
      </p:sp>
      <p:sp>
        <p:nvSpPr>
          <p:cNvPr id="53256" name="Text Box 8"/>
          <p:cNvSpPr txBox="1">
            <a:spLocks noChangeArrowheads="1"/>
          </p:cNvSpPr>
          <p:nvPr/>
        </p:nvSpPr>
        <p:spPr bwMode="auto">
          <a:xfrm>
            <a:off x="2209800" y="4114800"/>
            <a:ext cx="4343400" cy="762000"/>
          </a:xfrm>
          <a:prstGeom prst="rect">
            <a:avLst/>
          </a:prstGeom>
          <a:solidFill>
            <a:schemeClr val="bg1"/>
          </a:solidFill>
          <a:ln w="9525">
            <a:noFill/>
            <a:miter lim="800000"/>
            <a:headEnd/>
            <a:tailEnd/>
          </a:ln>
          <a:effectLst/>
        </p:spPr>
        <p:txBody>
          <a:bodyPr>
            <a:spAutoFit/>
          </a:bodyPr>
          <a:lstStyle/>
          <a:p>
            <a:pPr algn="l" eaLnBrk="1" hangingPunct="1">
              <a:spcBef>
                <a:spcPct val="50000"/>
              </a:spcBef>
            </a:pPr>
            <a:r>
              <a:rPr lang="en-US" sz="4400">
                <a:solidFill>
                  <a:srgbClr val="0000FF"/>
                </a:solidFill>
                <a:latin typeface="Times New Roman" pitchFamily="18" charset="0"/>
                <a:cs typeface="Times New Roman" pitchFamily="18" charset="0"/>
              </a:rPr>
              <a:t>SGK TRANG 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362200" y="304800"/>
            <a:ext cx="3505200" cy="579438"/>
          </a:xfrm>
          <a:prstGeom prst="rect">
            <a:avLst/>
          </a:prstGeom>
          <a:noFill/>
          <a:ln w="9525">
            <a:noFill/>
            <a:miter lim="800000"/>
            <a:headEnd/>
            <a:tailEnd/>
          </a:ln>
          <a:effectLst/>
        </p:spPr>
        <p:txBody>
          <a:bodyPr>
            <a:spAutoFit/>
          </a:bodyPr>
          <a:lstStyle/>
          <a:p>
            <a:pPr algn="l" eaLnBrk="1" hangingPunct="1">
              <a:spcBef>
                <a:spcPct val="50000"/>
              </a:spcBef>
            </a:pPr>
            <a:r>
              <a:rPr lang="en-US" sz="3200">
                <a:solidFill>
                  <a:srgbClr val="FF0000"/>
                </a:solidFill>
                <a:latin typeface="Times New Roman" pitchFamily="18" charset="0"/>
                <a:cs typeface="Times New Roman" pitchFamily="18" charset="0"/>
              </a:rPr>
              <a:t>CÓ CHÍ THÌ NÊN</a:t>
            </a:r>
          </a:p>
        </p:txBody>
      </p:sp>
      <p:sp>
        <p:nvSpPr>
          <p:cNvPr id="60419" name="Text Box 3"/>
          <p:cNvSpPr txBox="1">
            <a:spLocks noChangeArrowheads="1"/>
          </p:cNvSpPr>
          <p:nvPr/>
        </p:nvSpPr>
        <p:spPr bwMode="auto">
          <a:xfrm>
            <a:off x="228600" y="1447800"/>
            <a:ext cx="8610600" cy="3082925"/>
          </a:xfrm>
          <a:prstGeom prst="rect">
            <a:avLst/>
          </a:prstGeom>
          <a:noFill/>
          <a:ln w="9525">
            <a:noFill/>
            <a:miter lim="800000"/>
            <a:headEnd/>
            <a:tailEnd/>
          </a:ln>
          <a:effectLst/>
        </p:spPr>
        <p:txBody>
          <a:bodyPr>
            <a:spAutoFit/>
          </a:bodyPr>
          <a:lstStyle/>
          <a:p>
            <a:pPr marL="342900" indent="-342900" algn="l" eaLnBrk="1" hangingPunct="1">
              <a:spcBef>
                <a:spcPct val="50000"/>
              </a:spcBef>
              <a:buFontTx/>
              <a:buAutoNum type="arabicPeriod"/>
            </a:pPr>
            <a:r>
              <a:rPr lang="en-US" sz="2800" b="0">
                <a:solidFill>
                  <a:srgbClr val="002060"/>
                </a:solidFill>
                <a:latin typeface="Times New Roman" pitchFamily="18" charset="0"/>
                <a:cs typeface="Times New Roman" pitchFamily="18" charset="0"/>
              </a:rPr>
              <a:t>Trần Bảo đồng đã gặp những khó khăn gì trong cuộc sống và trong học tập?</a:t>
            </a:r>
          </a:p>
          <a:p>
            <a:pPr marL="342900" indent="-342900" algn="l" eaLnBrk="1" hangingPunct="1">
              <a:spcBef>
                <a:spcPct val="50000"/>
              </a:spcBef>
            </a:pPr>
            <a:r>
              <a:rPr lang="en-US" sz="2800" b="0">
                <a:solidFill>
                  <a:srgbClr val="002060"/>
                </a:solidFill>
                <a:latin typeface="Times New Roman" pitchFamily="18" charset="0"/>
                <a:cs typeface="Times New Roman" pitchFamily="18" charset="0"/>
              </a:rPr>
              <a:t>2. Trần Bảo Đồng đã vượt qua khó khăn để vươn lên như thế nào?</a:t>
            </a:r>
          </a:p>
          <a:p>
            <a:pPr marL="342900" indent="-342900" algn="l" eaLnBrk="1" hangingPunct="1">
              <a:spcBef>
                <a:spcPct val="50000"/>
              </a:spcBef>
            </a:pPr>
            <a:r>
              <a:rPr lang="en-US" sz="2800" b="0">
                <a:solidFill>
                  <a:srgbClr val="002060"/>
                </a:solidFill>
                <a:latin typeface="Times New Roman" pitchFamily="18" charset="0"/>
                <a:cs typeface="Times New Roman" pitchFamily="18" charset="0"/>
              </a:rPr>
              <a:t>3. Em học  được điều gì từ tấm gương của anh Trần Bảo Đồng?</a:t>
            </a:r>
          </a:p>
        </p:txBody>
      </p:sp>
      <p:sp>
        <p:nvSpPr>
          <p:cNvPr id="60420" name="Text Box 4"/>
          <p:cNvSpPr txBox="1">
            <a:spLocks noChangeArrowheads="1"/>
          </p:cNvSpPr>
          <p:nvPr/>
        </p:nvSpPr>
        <p:spPr bwMode="auto">
          <a:xfrm>
            <a:off x="1676400" y="5105400"/>
            <a:ext cx="6553200" cy="579438"/>
          </a:xfrm>
          <a:prstGeom prst="rect">
            <a:avLst/>
          </a:prstGeom>
          <a:noFill/>
          <a:ln w="9525">
            <a:noFill/>
            <a:miter lim="800000"/>
            <a:headEnd/>
            <a:tailEnd/>
          </a:ln>
          <a:effectLst/>
        </p:spPr>
        <p:txBody>
          <a:bodyPr>
            <a:spAutoFit/>
          </a:bodyPr>
          <a:lstStyle/>
          <a:p>
            <a:pPr algn="l" eaLnBrk="1" hangingPunct="1">
              <a:spcBef>
                <a:spcPct val="50000"/>
              </a:spcBef>
            </a:pPr>
            <a:r>
              <a:rPr lang="en-US" sz="3200">
                <a:solidFill>
                  <a:srgbClr val="FF0000"/>
                </a:solidFill>
                <a:latin typeface="Times New Roman" pitchFamily="18" charset="0"/>
                <a:cs typeface="Times New Roman" pitchFamily="18" charset="0"/>
              </a:rPr>
              <a:t>THẢO LUẬN NHÓM ĐÔI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blinds(horizontal)">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p:cNvSpPr>
            <a:spLocks noChangeArrowheads="1"/>
          </p:cNvSpPr>
          <p:nvPr/>
        </p:nvSpPr>
        <p:spPr bwMode="auto">
          <a:xfrm>
            <a:off x="533400" y="381000"/>
            <a:ext cx="3657600" cy="457200"/>
          </a:xfrm>
          <a:prstGeom prst="roundRect">
            <a:avLst>
              <a:gd name="adj" fmla="val 16667"/>
            </a:avLst>
          </a:prstGeom>
          <a:solidFill>
            <a:srgbClr val="800000"/>
          </a:solidFill>
          <a:ln w="28575">
            <a:solidFill>
              <a:srgbClr val="800000"/>
            </a:solidFill>
            <a:round/>
            <a:headEnd/>
            <a:tailEnd/>
          </a:ln>
          <a:effectLst>
            <a:outerShdw dist="107763" dir="18900000" algn="ctr" rotWithShape="0">
              <a:schemeClr val="bg2">
                <a:alpha val="50000"/>
              </a:schemeClr>
            </a:outerShdw>
          </a:effectLst>
        </p:spPr>
        <p:txBody>
          <a:bodyPr wrap="none" anchor="ctr"/>
          <a:lstStyle/>
          <a:p>
            <a:r>
              <a:rPr lang="en-US">
                <a:latin typeface="Times New Roman" pitchFamily="18" charset="0"/>
                <a:cs typeface="Times New Roman" pitchFamily="18" charset="0"/>
              </a:rPr>
              <a:t>Tìm hiểu thông tin</a:t>
            </a:r>
          </a:p>
        </p:txBody>
      </p:sp>
      <p:sp>
        <p:nvSpPr>
          <p:cNvPr id="5126" name="Text Box 6"/>
          <p:cNvSpPr txBox="1">
            <a:spLocks noChangeArrowheads="1"/>
          </p:cNvSpPr>
          <p:nvPr/>
        </p:nvSpPr>
        <p:spPr bwMode="auto">
          <a:xfrm>
            <a:off x="381000" y="914400"/>
            <a:ext cx="8458200" cy="5816977"/>
          </a:xfrm>
          <a:prstGeom prst="rect">
            <a:avLst/>
          </a:prstGeom>
          <a:noFill/>
          <a:ln w="9525">
            <a:noFill/>
            <a:miter lim="800000"/>
            <a:headEnd/>
            <a:tailEnd/>
          </a:ln>
          <a:effectLst/>
        </p:spPr>
        <p:txBody>
          <a:bodyPr>
            <a:spAutoFit/>
          </a:bodyPr>
          <a:lstStyle/>
          <a:p>
            <a:pPr algn="just">
              <a:spcBef>
                <a:spcPct val="50000"/>
              </a:spcBef>
            </a:pPr>
            <a:r>
              <a:rPr lang="en-US" sz="2000" i="1">
                <a:solidFill>
                  <a:srgbClr val="0000CC"/>
                </a:solidFill>
                <a:latin typeface="Times New Roman" pitchFamily="18" charset="0"/>
                <a:cs typeface="Times New Roman" pitchFamily="18" charset="0"/>
              </a:rPr>
              <a:t>   </a:t>
            </a:r>
            <a:r>
              <a:rPr lang="en-US" b="0" smtClean="0">
                <a:solidFill>
                  <a:srgbClr val="002060"/>
                </a:solidFill>
                <a:latin typeface="Times New Roman" pitchFamily="18" charset="0"/>
                <a:cs typeface="Times New Roman" pitchFamily="18" charset="0"/>
              </a:rPr>
              <a:t>Trần </a:t>
            </a:r>
            <a:r>
              <a:rPr lang="en-US" b="0">
                <a:solidFill>
                  <a:srgbClr val="002060"/>
                </a:solidFill>
                <a:latin typeface="Times New Roman" pitchFamily="18" charset="0"/>
                <a:cs typeface="Times New Roman" pitchFamily="18" charset="0"/>
              </a:rPr>
              <a:t>Bảo Đồng sinh ra và lớn lên ở thành phố Plây Ku, tỉnh Gia Lai. Nhà Đồng nghèo, đông anh em, cha lại hay ốm đau nên càng khó khăn. Hằng ngày, ngoài giờ học, Đồng phải giúp mẹ đi bán bánh mì.</a:t>
            </a:r>
          </a:p>
          <a:p>
            <a:pPr algn="just">
              <a:spcBef>
                <a:spcPct val="50000"/>
              </a:spcBef>
            </a:pPr>
            <a:r>
              <a:rPr lang="en-US" b="0">
                <a:solidFill>
                  <a:srgbClr val="002060"/>
                </a:solidFill>
                <a:latin typeface="Times New Roman" pitchFamily="18" charset="0"/>
                <a:cs typeface="Times New Roman" pitchFamily="18" charset="0"/>
              </a:rPr>
              <a:t>   Đồng không chỉ biết sử dụng thời gian hợp lí mà còn có phương pháp học tập tốt. Nhờ đó, suốt 12 năm học, Đồng luôn là học sinh giỏi. Năm 2005, Đồng thi vào trường Đại học Khoa học tự nhiên Thành phố Hồ Chí Minh và đỗ thủ khoa. Khi được nhận học bổng Nguyễn Thái Bình, Đồng gọi điện về nhà, nghẹn ngào nói: “Ba mẹ đã cho con niềm tin và ý chí phấn đấu trong mọi hoàn cảnh. Giờ đây con phải học thật giỏi để sau này có thể đỡ đần mẹ, chăm sóc ba cùng các em và để đền đáp sự chăm lo, giúp đỡ mà mọi người đã dành cho con”. </a:t>
            </a:r>
          </a:p>
          <a:p>
            <a:pPr algn="just">
              <a:spcBef>
                <a:spcPct val="50000"/>
              </a:spcBef>
            </a:pPr>
            <a:r>
              <a:rPr lang="en-US" sz="2000" i="1">
                <a:solidFill>
                  <a:schemeClr val="tx1"/>
                </a:solidFill>
                <a:latin typeface="Times New Roman" pitchFamily="18" charset="0"/>
                <a:cs typeface="Times New Roman" pitchFamily="18" charset="0"/>
              </a:rPr>
              <a:t>                                                                         </a:t>
            </a:r>
            <a:r>
              <a:rPr lang="en-US" sz="1200" i="1">
                <a:solidFill>
                  <a:srgbClr val="FF0000"/>
                </a:solidFill>
                <a:latin typeface="Times New Roman" pitchFamily="18" charset="0"/>
                <a:cs typeface="Times New Roman" pitchFamily="18" charset="0"/>
              </a:rPr>
              <a:t>Theo BÍCH THANH</a:t>
            </a:r>
          </a:p>
          <a:p>
            <a:pPr algn="just">
              <a:spcBef>
                <a:spcPct val="50000"/>
              </a:spcBef>
            </a:pPr>
            <a:r>
              <a:rPr lang="en-US" sz="1200" i="1">
                <a:solidFill>
                  <a:srgbClr val="FF0000"/>
                </a:solidFill>
                <a:latin typeface="Times New Roman" pitchFamily="18" charset="0"/>
                <a:cs typeface="Times New Roman" pitchFamily="18" charset="0"/>
              </a:rPr>
              <a:t>                                                                                                   (Báo Thanh niên, số 286, ngày 14/10/2005)</a:t>
            </a:r>
            <a:endParaRPr lang="en-US" sz="2000" i="1">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4)">
                                      <p:cBhvr>
                                        <p:cTn id="7" dur="2000"/>
                                        <p:tgtEl>
                                          <p:spTgt spid="512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wedge">
                                      <p:cBhvr>
                                        <p:cTn id="11"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8600" y="1143000"/>
            <a:ext cx="8458200" cy="946150"/>
          </a:xfrm>
          <a:prstGeom prst="rect">
            <a:avLst/>
          </a:prstGeom>
          <a:noFill/>
          <a:ln w="9525">
            <a:noFill/>
            <a:miter lim="800000"/>
            <a:headEnd/>
            <a:tailEnd/>
          </a:ln>
          <a:effectLst/>
        </p:spPr>
        <p:txBody>
          <a:bodyPr>
            <a:spAutoFit/>
          </a:bodyPr>
          <a:lstStyle/>
          <a:p>
            <a:pPr marL="342900" indent="-342900" algn="l" eaLnBrk="1" hangingPunct="1">
              <a:spcBef>
                <a:spcPct val="50000"/>
              </a:spcBef>
              <a:buFontTx/>
              <a:buAutoNum type="arabicPeriod"/>
            </a:pPr>
            <a:r>
              <a:rPr lang="en-US" sz="2800" b="0">
                <a:solidFill>
                  <a:schemeClr val="tx1"/>
                </a:solidFill>
                <a:latin typeface="Times New Roman" pitchFamily="18" charset="0"/>
                <a:cs typeface="Times New Roman" pitchFamily="18" charset="0"/>
              </a:rPr>
              <a:t>Trần Bảo Đồng đã gặp những khó khăn gì trong cuộc sống và trong học tập?</a:t>
            </a:r>
          </a:p>
        </p:txBody>
      </p:sp>
      <p:sp>
        <p:nvSpPr>
          <p:cNvPr id="61443" name="Text Box 3"/>
          <p:cNvSpPr txBox="1">
            <a:spLocks noChangeArrowheads="1"/>
          </p:cNvSpPr>
          <p:nvPr/>
        </p:nvSpPr>
        <p:spPr bwMode="auto">
          <a:xfrm>
            <a:off x="2362200" y="304800"/>
            <a:ext cx="3505200" cy="579438"/>
          </a:xfrm>
          <a:prstGeom prst="rect">
            <a:avLst/>
          </a:prstGeom>
          <a:noFill/>
          <a:ln w="9525">
            <a:noFill/>
            <a:miter lim="800000"/>
            <a:headEnd/>
            <a:tailEnd/>
          </a:ln>
          <a:effectLst/>
        </p:spPr>
        <p:txBody>
          <a:bodyPr>
            <a:spAutoFit/>
          </a:bodyPr>
          <a:lstStyle/>
          <a:p>
            <a:pPr algn="l" eaLnBrk="1" hangingPunct="1">
              <a:spcBef>
                <a:spcPct val="50000"/>
              </a:spcBef>
            </a:pPr>
            <a:r>
              <a:rPr lang="en-US" sz="3200">
                <a:solidFill>
                  <a:srgbClr val="FF0000"/>
                </a:solidFill>
                <a:latin typeface="Times New Roman" pitchFamily="18" charset="0"/>
                <a:cs typeface="Times New Roman" pitchFamily="18" charset="0"/>
              </a:rPr>
              <a:t>CÓ CHÍ THÌ NÊN</a:t>
            </a:r>
          </a:p>
        </p:txBody>
      </p:sp>
      <p:sp>
        <p:nvSpPr>
          <p:cNvPr id="61444" name="Text Box 4"/>
          <p:cNvSpPr txBox="1">
            <a:spLocks noChangeArrowheads="1"/>
          </p:cNvSpPr>
          <p:nvPr/>
        </p:nvSpPr>
        <p:spPr bwMode="auto">
          <a:xfrm>
            <a:off x="228600" y="914400"/>
            <a:ext cx="8458200" cy="1373188"/>
          </a:xfrm>
          <a:prstGeom prst="rect">
            <a:avLst/>
          </a:prstGeom>
          <a:noFill/>
          <a:ln w="9525">
            <a:noFill/>
            <a:miter lim="800000"/>
            <a:headEnd/>
            <a:tailEnd/>
          </a:ln>
          <a:effectLst/>
        </p:spPr>
        <p:txBody>
          <a:bodyPr>
            <a:spAutoFit/>
          </a:bodyPr>
          <a:lstStyle/>
          <a:p>
            <a:pPr algn="just" eaLnBrk="1" hangingPunct="1">
              <a:spcBef>
                <a:spcPct val="50000"/>
              </a:spcBef>
            </a:pP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Cuốc</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sống</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gia</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đình</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rất</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khó</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khăn</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anh</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em</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đông</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nhà</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nghèo</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mẹ</a:t>
            </a:r>
            <a:r>
              <a:rPr lang="en-US" sz="2800" b="0" dirty="0">
                <a:solidFill>
                  <a:srgbClr val="0000FF"/>
                </a:solidFill>
                <a:latin typeface="Times New Roman" pitchFamily="18" charset="0"/>
                <a:cs typeface="Times New Roman" pitchFamily="18" charset="0"/>
              </a:rPr>
              <a:t> hay </a:t>
            </a:r>
            <a:r>
              <a:rPr lang="en-US" sz="2800" b="0" dirty="0" err="1">
                <a:solidFill>
                  <a:srgbClr val="0000FF"/>
                </a:solidFill>
                <a:latin typeface="Times New Roman" pitchFamily="18" charset="0"/>
                <a:cs typeface="Times New Roman" pitchFamily="18" charset="0"/>
              </a:rPr>
              <a:t>đau</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ốm</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Vì</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thế</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ngoài</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giờ</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học</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Bảo</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Đồng</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phải</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giúp</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mẹ</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bán</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bánh</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mì</a:t>
            </a:r>
            <a:r>
              <a:rPr lang="en-US" sz="2800" b="0" dirty="0">
                <a:solidFill>
                  <a:srgbClr val="0000FF"/>
                </a:solidFill>
                <a:latin typeface="Times New Roman" pitchFamily="18" charset="0"/>
                <a:cs typeface="Times New Roman" pitchFamily="18" charset="0"/>
              </a:rPr>
              <a:t>.</a:t>
            </a:r>
          </a:p>
        </p:txBody>
      </p:sp>
      <p:sp>
        <p:nvSpPr>
          <p:cNvPr id="61445" name="Rectangle 5"/>
          <p:cNvSpPr>
            <a:spLocks noChangeArrowheads="1"/>
          </p:cNvSpPr>
          <p:nvPr/>
        </p:nvSpPr>
        <p:spPr bwMode="auto">
          <a:xfrm>
            <a:off x="304800" y="2209800"/>
            <a:ext cx="8610600" cy="1066800"/>
          </a:xfrm>
          <a:prstGeom prst="rect">
            <a:avLst/>
          </a:prstGeom>
          <a:noFill/>
          <a:ln w="9525">
            <a:noFill/>
            <a:miter lim="800000"/>
            <a:headEnd/>
            <a:tailEnd/>
          </a:ln>
          <a:effectLst/>
        </p:spPr>
        <p:txBody>
          <a:bodyPr>
            <a:spAutoFit/>
          </a:bodyPr>
          <a:lstStyle/>
          <a:p>
            <a:pPr algn="l" eaLnBrk="1" hangingPunct="1"/>
            <a:r>
              <a:rPr lang="en-US" sz="3200" b="0">
                <a:solidFill>
                  <a:schemeClr val="tx1"/>
                </a:solidFill>
                <a:latin typeface="Times New Roman" pitchFamily="18" charset="0"/>
                <a:cs typeface="Times New Roman" pitchFamily="18" charset="0"/>
              </a:rPr>
              <a:t>2. Trần Bảo Đồng đã vượt qua khó khăn để vươn lên như thế nào?</a:t>
            </a:r>
          </a:p>
        </p:txBody>
      </p:sp>
      <p:sp>
        <p:nvSpPr>
          <p:cNvPr id="61446" name="Text Box 6"/>
          <p:cNvSpPr txBox="1">
            <a:spLocks noChangeArrowheads="1"/>
          </p:cNvSpPr>
          <p:nvPr/>
        </p:nvSpPr>
        <p:spPr bwMode="auto">
          <a:xfrm>
            <a:off x="304800" y="2286000"/>
            <a:ext cx="8382000" cy="1815882"/>
          </a:xfrm>
          <a:prstGeom prst="rect">
            <a:avLst/>
          </a:prstGeom>
          <a:noFill/>
          <a:ln w="9525">
            <a:noFill/>
            <a:miter lim="800000"/>
            <a:headEnd/>
            <a:tailEnd/>
          </a:ln>
          <a:effectLst/>
        </p:spPr>
        <p:txBody>
          <a:bodyPr wrap="square">
            <a:spAutoFit/>
          </a:bodyPr>
          <a:lstStyle/>
          <a:p>
            <a:pPr algn="just" eaLnBrk="1" hangingPunct="1">
              <a:spcBef>
                <a:spcPct val="50000"/>
              </a:spcBef>
            </a:pP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Trần</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Bảo</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Đồng</a:t>
            </a:r>
            <a:r>
              <a:rPr lang="en-US"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đã</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biết</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sử</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dụng</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thời</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gian</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một</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cách</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hợp</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lí</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có</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phương</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pháp</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học</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tập</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tốt</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vì</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thế</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suốt</a:t>
            </a:r>
            <a:r>
              <a:rPr lang="en-US" sz="2800" b="0" dirty="0">
                <a:solidFill>
                  <a:srgbClr val="0000FF"/>
                </a:solidFill>
                <a:latin typeface="Times New Roman" pitchFamily="18" charset="0"/>
                <a:cs typeface="Times New Roman" pitchFamily="18" charset="0"/>
              </a:rPr>
              <a:t> 12 </a:t>
            </a:r>
            <a:r>
              <a:rPr lang="en-US" sz="2800" b="0" dirty="0" err="1">
                <a:solidFill>
                  <a:srgbClr val="0000FF"/>
                </a:solidFill>
                <a:latin typeface="Times New Roman" pitchFamily="18" charset="0"/>
                <a:cs typeface="Times New Roman" pitchFamily="18" charset="0"/>
              </a:rPr>
              <a:t>năm</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học</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Đồng</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luôn</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đạt</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học</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sinh</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giỏi</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Năm</a:t>
            </a:r>
            <a:r>
              <a:rPr lang="en-US" sz="2800" b="0" dirty="0">
                <a:solidFill>
                  <a:srgbClr val="0000FF"/>
                </a:solidFill>
                <a:latin typeface="Times New Roman" pitchFamily="18" charset="0"/>
                <a:cs typeface="Times New Roman" pitchFamily="18" charset="0"/>
              </a:rPr>
              <a:t> 2005 </a:t>
            </a:r>
            <a:r>
              <a:rPr lang="en-US" sz="2800" b="0" dirty="0" err="1">
                <a:solidFill>
                  <a:srgbClr val="0000FF"/>
                </a:solidFill>
                <a:latin typeface="Times New Roman" pitchFamily="18" charset="0"/>
                <a:cs typeface="Times New Roman" pitchFamily="18" charset="0"/>
              </a:rPr>
              <a:t>đỗ</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thủ</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khoa</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trường</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Đại</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học</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Khoa</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học</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tự</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nhiên</a:t>
            </a:r>
            <a:r>
              <a:rPr lang="en-US" sz="2800" b="0" dirty="0">
                <a:solidFill>
                  <a:srgbClr val="0000FF"/>
                </a:solidFill>
                <a:latin typeface="Times New Roman" pitchFamily="18" charset="0"/>
                <a:cs typeface="Times New Roman" pitchFamily="18" charset="0"/>
              </a:rPr>
              <a:t> TP </a:t>
            </a:r>
            <a:r>
              <a:rPr lang="en-US" sz="2800" b="0" dirty="0" err="1">
                <a:solidFill>
                  <a:srgbClr val="0000FF"/>
                </a:solidFill>
                <a:latin typeface="Times New Roman" pitchFamily="18" charset="0"/>
                <a:cs typeface="Times New Roman" pitchFamily="18" charset="0"/>
              </a:rPr>
              <a:t>Hồ</a:t>
            </a:r>
            <a:r>
              <a:rPr lang="en-US" sz="2800" b="0" dirty="0">
                <a:solidFill>
                  <a:srgbClr val="0000FF"/>
                </a:solidFill>
                <a:latin typeface="Times New Roman" pitchFamily="18" charset="0"/>
                <a:cs typeface="Times New Roman" pitchFamily="18" charset="0"/>
              </a:rPr>
              <a:t> </a:t>
            </a:r>
            <a:r>
              <a:rPr lang="en-US" sz="2800" b="0" dirty="0" err="1">
                <a:solidFill>
                  <a:srgbClr val="0000FF"/>
                </a:solidFill>
                <a:latin typeface="Times New Roman" pitchFamily="18" charset="0"/>
                <a:cs typeface="Times New Roman" pitchFamily="18" charset="0"/>
              </a:rPr>
              <a:t>Chí</a:t>
            </a:r>
            <a:r>
              <a:rPr lang="en-US" sz="2800" b="0" dirty="0">
                <a:solidFill>
                  <a:srgbClr val="0000FF"/>
                </a:solidFill>
                <a:latin typeface="Times New Roman" pitchFamily="18" charset="0"/>
                <a:cs typeface="Times New Roman" pitchFamily="18" charset="0"/>
              </a:rPr>
              <a:t> Minh</a:t>
            </a:r>
          </a:p>
        </p:txBody>
      </p:sp>
      <p:sp>
        <p:nvSpPr>
          <p:cNvPr id="61447" name="Text Box 7"/>
          <p:cNvSpPr txBox="1">
            <a:spLocks noChangeArrowheads="1"/>
          </p:cNvSpPr>
          <p:nvPr/>
        </p:nvSpPr>
        <p:spPr bwMode="auto">
          <a:xfrm>
            <a:off x="228600" y="4572000"/>
            <a:ext cx="8686800" cy="954107"/>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rgbClr val="0000FF"/>
                </a:solidFill>
                <a:latin typeface="Times New Roman" pitchFamily="18" charset="0"/>
                <a:cs typeface="Times New Roman" pitchFamily="18" charset="0"/>
              </a:rPr>
              <a:t>- Dù hoàn cảnh có khó khăn đến đâu nhưng có niềm tin, ý chí quyết tâm phấn đấu thì sẽ vượt qua được hoàn cảnh</a:t>
            </a:r>
          </a:p>
        </p:txBody>
      </p:sp>
      <p:sp>
        <p:nvSpPr>
          <p:cNvPr id="61448" name="Rectangle 8"/>
          <p:cNvSpPr>
            <a:spLocks noChangeArrowheads="1"/>
          </p:cNvSpPr>
          <p:nvPr/>
        </p:nvSpPr>
        <p:spPr bwMode="auto">
          <a:xfrm>
            <a:off x="304800" y="4572000"/>
            <a:ext cx="8382000" cy="1066800"/>
          </a:xfrm>
          <a:prstGeom prst="rect">
            <a:avLst/>
          </a:prstGeom>
          <a:noFill/>
          <a:ln w="9525">
            <a:noFill/>
            <a:miter lim="800000"/>
            <a:headEnd/>
            <a:tailEnd/>
          </a:ln>
          <a:effectLst/>
        </p:spPr>
        <p:txBody>
          <a:bodyPr wrap="square">
            <a:spAutoFit/>
          </a:bodyPr>
          <a:lstStyle/>
          <a:p>
            <a:pPr algn="just" eaLnBrk="1" hangingPunct="1"/>
            <a:r>
              <a:rPr lang="en-US" sz="3200" b="0" dirty="0">
                <a:solidFill>
                  <a:schemeClr val="tx1"/>
                </a:solidFill>
                <a:latin typeface="Times New Roman" pitchFamily="18" charset="0"/>
                <a:cs typeface="Times New Roman" pitchFamily="18" charset="0"/>
              </a:rPr>
              <a:t>3. </a:t>
            </a:r>
            <a:r>
              <a:rPr lang="en-US" sz="3200" b="0" dirty="0" err="1">
                <a:solidFill>
                  <a:schemeClr val="tx1"/>
                </a:solidFill>
                <a:latin typeface="Times New Roman" pitchFamily="18" charset="0"/>
                <a:cs typeface="Times New Roman" pitchFamily="18" charset="0"/>
              </a:rPr>
              <a:t>Em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học</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được</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điều</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gì</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từ</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tấm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gương</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của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anh</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Trần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Bảo</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Đồng</a:t>
            </a:r>
            <a:r>
              <a:rPr lang="en-US" sz="3200" b="0" dirty="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linds(horizontal)">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1442"/>
                                        </p:tgtEl>
                                      </p:cBhvr>
                                    </p:animEffect>
                                    <p:set>
                                      <p:cBhvr>
                                        <p:cTn id="12" dur="1" fill="hold">
                                          <p:stCondLst>
                                            <p:cond delay="499"/>
                                          </p:stCondLst>
                                        </p:cTn>
                                        <p:tgtEl>
                                          <p:spTgt spid="614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4"/>
                                        </p:tgtEl>
                                        <p:attrNameLst>
                                          <p:attrName>style.visibility</p:attrName>
                                        </p:attrNameLst>
                                      </p:cBhvr>
                                      <p:to>
                                        <p:strVal val="visible"/>
                                      </p:to>
                                    </p:set>
                                    <p:animEffect transition="in" filter="blinds(horizontal)">
                                      <p:cBhvr>
                                        <p:cTn id="17" dur="500"/>
                                        <p:tgtEl>
                                          <p:spTgt spid="614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5"/>
                                        </p:tgtEl>
                                        <p:attrNameLst>
                                          <p:attrName>style.visibility</p:attrName>
                                        </p:attrNameLst>
                                      </p:cBhvr>
                                      <p:to>
                                        <p:strVal val="visible"/>
                                      </p:to>
                                    </p:set>
                                    <p:animEffect transition="in" filter="blinds(horizontal)">
                                      <p:cBhvr>
                                        <p:cTn id="22" dur="500"/>
                                        <p:tgtEl>
                                          <p:spTgt spid="6144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61445"/>
                                        </p:tgtEl>
                                      </p:cBhvr>
                                    </p:animEffect>
                                    <p:set>
                                      <p:cBhvr>
                                        <p:cTn id="27" dur="1" fill="hold">
                                          <p:stCondLst>
                                            <p:cond delay="499"/>
                                          </p:stCondLst>
                                        </p:cTn>
                                        <p:tgtEl>
                                          <p:spTgt spid="6144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446"/>
                                        </p:tgtEl>
                                        <p:attrNameLst>
                                          <p:attrName>style.visibility</p:attrName>
                                        </p:attrNameLst>
                                      </p:cBhvr>
                                      <p:to>
                                        <p:strVal val="visible"/>
                                      </p:to>
                                    </p:set>
                                    <p:anim calcmode="lin" valueType="num">
                                      <p:cBhvr additive="base">
                                        <p:cTn id="32" dur="500" fill="hold"/>
                                        <p:tgtEl>
                                          <p:spTgt spid="61446"/>
                                        </p:tgtEl>
                                        <p:attrNameLst>
                                          <p:attrName>ppt_x</p:attrName>
                                        </p:attrNameLst>
                                      </p:cBhvr>
                                      <p:tavLst>
                                        <p:tav tm="0">
                                          <p:val>
                                            <p:strVal val="#ppt_x"/>
                                          </p:val>
                                        </p:tav>
                                        <p:tav tm="100000">
                                          <p:val>
                                            <p:strVal val="#ppt_x"/>
                                          </p:val>
                                        </p:tav>
                                      </p:tavLst>
                                    </p:anim>
                                    <p:anim calcmode="lin" valueType="num">
                                      <p:cBhvr additive="base">
                                        <p:cTn id="33" dur="500" fill="hold"/>
                                        <p:tgtEl>
                                          <p:spTgt spid="6144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61448"/>
                                        </p:tgtEl>
                                        <p:attrNameLst>
                                          <p:attrName>style.visibility</p:attrName>
                                        </p:attrNameLst>
                                      </p:cBhvr>
                                      <p:to>
                                        <p:strVal val="visible"/>
                                      </p:to>
                                    </p:set>
                                    <p:animEffect transition="in" filter="diamond(in)">
                                      <p:cBhvr>
                                        <p:cTn id="38" dur="2000"/>
                                        <p:tgtEl>
                                          <p:spTgt spid="6144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61448"/>
                                        </p:tgtEl>
                                        <p:attrNameLst>
                                          <p:attrName>ppt_x</p:attrName>
                                        </p:attrNameLst>
                                      </p:cBhvr>
                                      <p:tavLst>
                                        <p:tav tm="0">
                                          <p:val>
                                            <p:strVal val="ppt_x"/>
                                          </p:val>
                                        </p:tav>
                                        <p:tav tm="100000">
                                          <p:val>
                                            <p:strVal val="ppt_x"/>
                                          </p:val>
                                        </p:tav>
                                      </p:tavLst>
                                    </p:anim>
                                    <p:anim calcmode="lin" valueType="num">
                                      <p:cBhvr additive="base">
                                        <p:cTn id="43" dur="500"/>
                                        <p:tgtEl>
                                          <p:spTgt spid="61448"/>
                                        </p:tgtEl>
                                        <p:attrNameLst>
                                          <p:attrName>ppt_y</p:attrName>
                                        </p:attrNameLst>
                                      </p:cBhvr>
                                      <p:tavLst>
                                        <p:tav tm="0">
                                          <p:val>
                                            <p:strVal val="ppt_y"/>
                                          </p:val>
                                        </p:tav>
                                        <p:tav tm="100000">
                                          <p:val>
                                            <p:strVal val="1+ppt_h/2"/>
                                          </p:val>
                                        </p:tav>
                                      </p:tavLst>
                                    </p:anim>
                                    <p:set>
                                      <p:cBhvr>
                                        <p:cTn id="44" dur="1" fill="hold">
                                          <p:stCondLst>
                                            <p:cond delay="499"/>
                                          </p:stCondLst>
                                        </p:cTn>
                                        <p:tgtEl>
                                          <p:spTgt spid="6144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47"/>
                                        </p:tgtEl>
                                        <p:attrNameLst>
                                          <p:attrName>style.visibility</p:attrName>
                                        </p:attrNameLst>
                                      </p:cBhvr>
                                      <p:to>
                                        <p:strVal val="visible"/>
                                      </p:to>
                                    </p:set>
                                    <p:anim calcmode="lin" valueType="num">
                                      <p:cBhvr additive="base">
                                        <p:cTn id="49" dur="500" fill="hold"/>
                                        <p:tgtEl>
                                          <p:spTgt spid="61447"/>
                                        </p:tgtEl>
                                        <p:attrNameLst>
                                          <p:attrName>ppt_x</p:attrName>
                                        </p:attrNameLst>
                                      </p:cBhvr>
                                      <p:tavLst>
                                        <p:tav tm="0">
                                          <p:val>
                                            <p:strVal val="#ppt_x"/>
                                          </p:val>
                                        </p:tav>
                                        <p:tav tm="100000">
                                          <p:val>
                                            <p:strVal val="#ppt_x"/>
                                          </p:val>
                                        </p:tav>
                                      </p:tavLst>
                                    </p:anim>
                                    <p:anim calcmode="lin" valueType="num">
                                      <p:cBhvr additive="base">
                                        <p:cTn id="50" dur="500" fill="hold"/>
                                        <p:tgtEl>
                                          <p:spTgt spid="61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2" grpId="1"/>
      <p:bldP spid="61444" grpId="0"/>
      <p:bldP spid="61445" grpId="0"/>
      <p:bldP spid="61445" grpId="1"/>
      <p:bldP spid="61446" grpId="0"/>
      <p:bldP spid="61447" grpId="0"/>
      <p:bldP spid="61448" grpId="0"/>
      <p:bldP spid="6144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152400"/>
            <a:ext cx="8458200" cy="1311275"/>
          </a:xfrm>
          <a:prstGeom prst="rect">
            <a:avLst/>
          </a:prstGeom>
          <a:noFill/>
          <a:ln w="9525">
            <a:noFill/>
            <a:miter lim="800000"/>
            <a:headEnd/>
            <a:tailEnd/>
          </a:ln>
          <a:effectLst/>
        </p:spPr>
        <p:txBody>
          <a:bodyPr>
            <a:spAutoFit/>
          </a:bodyPr>
          <a:lstStyle/>
          <a:p>
            <a:pPr>
              <a:spcBef>
                <a:spcPct val="50000"/>
              </a:spcBef>
            </a:pPr>
            <a:endParaRPr lang="en-US" sz="2000" i="1">
              <a:solidFill>
                <a:srgbClr val="0000FF"/>
              </a:solidFill>
              <a:latin typeface="Times New Roman" pitchFamily="18" charset="0"/>
              <a:cs typeface="Times New Roman" pitchFamily="18" charset="0"/>
            </a:endParaRPr>
          </a:p>
          <a:p>
            <a:pPr algn="l">
              <a:spcBef>
                <a:spcPct val="50000"/>
              </a:spcBef>
            </a:pPr>
            <a:r>
              <a:rPr lang="en-US" sz="2000" i="1">
                <a:solidFill>
                  <a:srgbClr val="0000FF"/>
                </a:solidFill>
                <a:latin typeface="Times New Roman" pitchFamily="18" charset="0"/>
                <a:cs typeface="Times New Roman" pitchFamily="18" charset="0"/>
              </a:rPr>
              <a:t>             </a:t>
            </a:r>
            <a:r>
              <a:rPr lang="en-US" sz="2000" i="1">
                <a:solidFill>
                  <a:srgbClr val="006600"/>
                </a:solidFill>
                <a:latin typeface="Times New Roman" pitchFamily="18" charset="0"/>
                <a:cs typeface="Times New Roman" pitchFamily="18" charset="0"/>
              </a:rPr>
              <a:t>                                                </a:t>
            </a:r>
          </a:p>
          <a:p>
            <a:pPr algn="l">
              <a:spcBef>
                <a:spcPct val="50000"/>
              </a:spcBef>
            </a:pPr>
            <a:r>
              <a:rPr lang="en-US" sz="2000" i="1">
                <a:solidFill>
                  <a:srgbClr val="006600"/>
                </a:solidFill>
                <a:latin typeface="Times New Roman" pitchFamily="18" charset="0"/>
                <a:cs typeface="Times New Roman" pitchFamily="18" charset="0"/>
              </a:rPr>
              <a:t>                                                                                 </a:t>
            </a:r>
            <a:endParaRPr lang="en-US" sz="1800">
              <a:solidFill>
                <a:srgbClr val="0000FF"/>
              </a:solidFill>
              <a:latin typeface="Times New Roman" pitchFamily="18" charset="0"/>
              <a:cs typeface="Times New Roman" pitchFamily="18" charset="0"/>
            </a:endParaRPr>
          </a:p>
        </p:txBody>
      </p:sp>
      <p:sp>
        <p:nvSpPr>
          <p:cNvPr id="6148" name="AutoShape 4"/>
          <p:cNvSpPr>
            <a:spLocks noChangeArrowheads="1"/>
          </p:cNvSpPr>
          <p:nvPr/>
        </p:nvSpPr>
        <p:spPr bwMode="auto">
          <a:xfrm>
            <a:off x="533400" y="381000"/>
            <a:ext cx="4419600" cy="533400"/>
          </a:xfrm>
          <a:prstGeom prst="roundRect">
            <a:avLst>
              <a:gd name="adj" fmla="val 16667"/>
            </a:avLst>
          </a:prstGeom>
          <a:solidFill>
            <a:srgbClr val="800000"/>
          </a:solidFill>
          <a:ln w="28575">
            <a:solidFill>
              <a:srgbClr val="800000"/>
            </a:solidFill>
            <a:round/>
            <a:headEnd/>
            <a:tailEnd/>
          </a:ln>
          <a:effectLst>
            <a:outerShdw dist="107763" dir="18900000" algn="ctr" rotWithShape="0">
              <a:schemeClr val="bg2">
                <a:alpha val="50000"/>
              </a:schemeClr>
            </a:outerShdw>
          </a:effectLst>
        </p:spPr>
        <p:txBody>
          <a:bodyPr wrap="none" anchor="ctr"/>
          <a:lstStyle/>
          <a:p>
            <a:r>
              <a:rPr lang="en-US">
                <a:latin typeface="Times New Roman" pitchFamily="18" charset="0"/>
                <a:cs typeface="Times New Roman" pitchFamily="18" charset="0"/>
              </a:rPr>
              <a:t>Hình ảnh về Trần Bảo Đồng</a:t>
            </a:r>
          </a:p>
        </p:txBody>
      </p:sp>
      <p:pic>
        <p:nvPicPr>
          <p:cNvPr id="6150" name="Picture 6" descr="imagesCA3NBZS4"/>
          <p:cNvPicPr>
            <a:picLocks noChangeAspect="1" noChangeArrowheads="1"/>
          </p:cNvPicPr>
          <p:nvPr/>
        </p:nvPicPr>
        <p:blipFill>
          <a:blip r:embed="rId3"/>
          <a:srcRect/>
          <a:stretch>
            <a:fillRect/>
          </a:stretch>
        </p:blipFill>
        <p:spPr bwMode="auto">
          <a:xfrm>
            <a:off x="609600" y="1295400"/>
            <a:ext cx="2819400" cy="3048000"/>
          </a:xfrm>
          <a:prstGeom prst="rect">
            <a:avLst/>
          </a:prstGeom>
          <a:noFill/>
          <a:ln w="28575">
            <a:solidFill>
              <a:srgbClr val="000000"/>
            </a:solidFill>
            <a:miter lim="800000"/>
            <a:headEnd/>
            <a:tailEnd/>
          </a:ln>
        </p:spPr>
      </p:pic>
      <p:sp>
        <p:nvSpPr>
          <p:cNvPr id="6151" name="Text Box 7"/>
          <p:cNvSpPr txBox="1">
            <a:spLocks noChangeArrowheads="1"/>
          </p:cNvSpPr>
          <p:nvPr/>
        </p:nvSpPr>
        <p:spPr bwMode="auto">
          <a:xfrm>
            <a:off x="762000" y="4648200"/>
            <a:ext cx="2209800" cy="1200329"/>
          </a:xfrm>
          <a:prstGeom prst="rect">
            <a:avLst/>
          </a:prstGeom>
          <a:noFill/>
          <a:ln w="9525">
            <a:noFill/>
            <a:miter lim="800000"/>
            <a:headEnd/>
            <a:tailEnd/>
          </a:ln>
          <a:effectLst/>
        </p:spPr>
        <p:txBody>
          <a:bodyPr>
            <a:spAutoFit/>
          </a:bodyPr>
          <a:lstStyle/>
          <a:p>
            <a:pPr algn="just">
              <a:spcBef>
                <a:spcPct val="100000"/>
              </a:spcBef>
            </a:pPr>
            <a:r>
              <a:rPr lang="en-US" sz="1800" dirty="0" err="1">
                <a:solidFill>
                  <a:srgbClr val="990000"/>
                </a:solidFill>
                <a:latin typeface="Times New Roman" pitchFamily="18" charset="0"/>
                <a:cs typeface="Times New Roman" pitchFamily="18" charset="0"/>
              </a:rPr>
              <a:t>Trần</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Bảo</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Đồng</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xem</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danh</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sách</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trúng</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tuyển</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trường</a:t>
            </a:r>
            <a:r>
              <a:rPr lang="en-US" sz="1800" dirty="0">
                <a:solidFill>
                  <a:srgbClr val="990000"/>
                </a:solidFill>
                <a:latin typeface="Times New Roman" pitchFamily="18" charset="0"/>
                <a:cs typeface="Times New Roman" pitchFamily="18" charset="0"/>
              </a:rPr>
              <a:t> ĐH </a:t>
            </a:r>
            <a:r>
              <a:rPr lang="en-US" sz="1800" dirty="0" err="1">
                <a:solidFill>
                  <a:srgbClr val="990000"/>
                </a:solidFill>
                <a:latin typeface="Times New Roman" pitchFamily="18" charset="0"/>
                <a:cs typeface="Times New Roman" pitchFamily="18" charset="0"/>
              </a:rPr>
              <a:t>Khoa</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học</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tự</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nhiên</a:t>
            </a:r>
            <a:endParaRPr lang="en-US" sz="1800" dirty="0">
              <a:solidFill>
                <a:srgbClr val="990000"/>
              </a:solidFill>
              <a:latin typeface="Times New Roman" pitchFamily="18" charset="0"/>
              <a:cs typeface="Times New Roman" pitchFamily="18" charset="0"/>
            </a:endParaRPr>
          </a:p>
        </p:txBody>
      </p:sp>
      <p:pic>
        <p:nvPicPr>
          <p:cNvPr id="6152" name="Picture 8" descr="imagesCAQZYGWK"/>
          <p:cNvPicPr>
            <a:picLocks noChangeAspect="1" noChangeArrowheads="1"/>
          </p:cNvPicPr>
          <p:nvPr/>
        </p:nvPicPr>
        <p:blipFill>
          <a:blip r:embed="rId4"/>
          <a:srcRect/>
          <a:stretch>
            <a:fillRect/>
          </a:stretch>
        </p:blipFill>
        <p:spPr bwMode="auto">
          <a:xfrm>
            <a:off x="3962400" y="1295400"/>
            <a:ext cx="4114800" cy="2976563"/>
          </a:xfrm>
          <a:prstGeom prst="rect">
            <a:avLst/>
          </a:prstGeom>
          <a:noFill/>
          <a:ln w="28575">
            <a:solidFill>
              <a:srgbClr val="000000"/>
            </a:solidFill>
            <a:miter lim="800000"/>
            <a:headEnd/>
            <a:tailEnd/>
          </a:ln>
        </p:spPr>
      </p:pic>
      <p:sp>
        <p:nvSpPr>
          <p:cNvPr id="6153" name="Text Box 9"/>
          <p:cNvSpPr txBox="1">
            <a:spLocks noChangeArrowheads="1"/>
          </p:cNvSpPr>
          <p:nvPr/>
        </p:nvSpPr>
        <p:spPr bwMode="auto">
          <a:xfrm>
            <a:off x="4114800" y="4648200"/>
            <a:ext cx="3505200" cy="641350"/>
          </a:xfrm>
          <a:prstGeom prst="rect">
            <a:avLst/>
          </a:prstGeom>
          <a:noFill/>
          <a:ln w="9525">
            <a:noFill/>
            <a:miter lim="800000"/>
            <a:headEnd/>
            <a:tailEnd/>
          </a:ln>
          <a:effectLst/>
        </p:spPr>
        <p:txBody>
          <a:bodyPr>
            <a:spAutoFit/>
          </a:bodyPr>
          <a:lstStyle/>
          <a:p>
            <a:pPr>
              <a:spcBef>
                <a:spcPct val="100000"/>
              </a:spcBef>
            </a:pPr>
            <a:r>
              <a:rPr lang="en-US" sz="1800" dirty="0" err="1">
                <a:solidFill>
                  <a:srgbClr val="990000"/>
                </a:solidFill>
                <a:latin typeface="Times New Roman" pitchFamily="18" charset="0"/>
                <a:cs typeface="Times New Roman" pitchFamily="18" charset="0"/>
              </a:rPr>
              <a:t>Trần</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Bảo</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Đồng</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tại</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lễ</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trao</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học</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bổng</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Nguyễn</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Thái</a:t>
            </a:r>
            <a:r>
              <a:rPr lang="en-US" sz="1800" dirty="0">
                <a:solidFill>
                  <a:srgbClr val="990000"/>
                </a:solidFill>
                <a:latin typeface="Times New Roman" pitchFamily="18" charset="0"/>
                <a:cs typeface="Times New Roman" pitchFamily="18" charset="0"/>
              </a:rPr>
              <a:t> </a:t>
            </a:r>
            <a:r>
              <a:rPr lang="en-US" sz="1800" dirty="0" err="1">
                <a:solidFill>
                  <a:srgbClr val="990000"/>
                </a:solidFill>
                <a:latin typeface="Times New Roman" pitchFamily="18" charset="0"/>
                <a:cs typeface="Times New Roman" pitchFamily="18" charset="0"/>
              </a:rPr>
              <a:t>Bình</a:t>
            </a:r>
            <a:endParaRPr lang="en-US" sz="1800" dirty="0">
              <a:solidFill>
                <a:srgbClr val="99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heel(4)">
                                      <p:cBhvr>
                                        <p:cTn id="7" dur="2000"/>
                                        <p:tgtEl>
                                          <p:spTgt spid="614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checkerboard(across)">
                                      <p:cBhvr>
                                        <p:cTn id="12" dur="500"/>
                                        <p:tgtEl>
                                          <p:spTgt spid="615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151"/>
                                        </p:tgtEl>
                                        <p:attrNameLst>
                                          <p:attrName>style.visibility</p:attrName>
                                        </p:attrNameLst>
                                      </p:cBhvr>
                                      <p:to>
                                        <p:strVal val="visible"/>
                                      </p:to>
                                    </p:set>
                                    <p:animEffect transition="in" filter="checkerboard(across)">
                                      <p:cBhvr>
                                        <p:cTn id="15" dur="500"/>
                                        <p:tgtEl>
                                          <p:spTgt spid="615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152"/>
                                        </p:tgtEl>
                                        <p:attrNameLst>
                                          <p:attrName>style.visibility</p:attrName>
                                        </p:attrNameLst>
                                      </p:cBhvr>
                                      <p:to>
                                        <p:strVal val="visible"/>
                                      </p:to>
                                    </p:set>
                                    <p:animEffect transition="in" filter="checkerboard(across)">
                                      <p:cBhvr>
                                        <p:cTn id="20" dur="500"/>
                                        <p:tgtEl>
                                          <p:spTgt spid="6152"/>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153"/>
                                        </p:tgtEl>
                                        <p:attrNameLst>
                                          <p:attrName>style.visibility</p:attrName>
                                        </p:attrNameLst>
                                      </p:cBhvr>
                                      <p:to>
                                        <p:strVal val="visible"/>
                                      </p:to>
                                    </p:set>
                                    <p:animEffect transition="in" filter="checkerboard(across)">
                                      <p:cBhvr>
                                        <p:cTn id="23"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1" grpId="0"/>
      <p:bldP spid="61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images"/>
          <p:cNvPicPr>
            <a:picLocks noChangeAspect="1" noChangeArrowheads="1"/>
          </p:cNvPicPr>
          <p:nvPr/>
        </p:nvPicPr>
        <p:blipFill>
          <a:blip r:embed="rId2"/>
          <a:srcRect/>
          <a:stretch>
            <a:fillRect/>
          </a:stretch>
        </p:blipFill>
        <p:spPr bwMode="auto">
          <a:xfrm>
            <a:off x="381000" y="457200"/>
            <a:ext cx="9144000" cy="61960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linds(horizontal)">
                                      <p:cBhvr>
                                        <p:cTn id="7" dur="500"/>
                                        <p:tgtEl>
                                          <p:spTgt spid="63492"/>
                                        </p:tgtEl>
                                      </p:cBhvr>
                                    </p:animEffect>
                                  </p:childTnLst>
                                </p:cTn>
                              </p:par>
                            </p:childTnLst>
                          </p:cTn>
                        </p:par>
                        <p:par>
                          <p:cTn id="8" fill="hold">
                            <p:stCondLst>
                              <p:cond delay="500"/>
                            </p:stCondLst>
                            <p:childTnLst>
                              <p:par>
                                <p:cTn id="9" presetID="1" presetClass="exit" presetSubtype="0" fill="hold" nodeType="afterEffect">
                                  <p:stCondLst>
                                    <p:cond delay="4000"/>
                                  </p:stCondLst>
                                  <p:childTnLst>
                                    <p:set>
                                      <p:cBhvr>
                                        <p:cTn id="10" dur="1" fill="hold">
                                          <p:stCondLst>
                                            <p:cond delay="0"/>
                                          </p:stCondLst>
                                        </p:cTn>
                                        <p:tgtEl>
                                          <p:spTgt spid="634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AutoShape 4" descr="Canvas"/>
          <p:cNvSpPr>
            <a:spLocks noChangeArrowheads="1"/>
          </p:cNvSpPr>
          <p:nvPr/>
        </p:nvSpPr>
        <p:spPr bwMode="auto">
          <a:xfrm>
            <a:off x="174625" y="174625"/>
            <a:ext cx="8763000" cy="381000"/>
          </a:xfrm>
          <a:prstGeom prst="roundRect">
            <a:avLst>
              <a:gd name="adj" fmla="val 16667"/>
            </a:avLst>
          </a:prstGeom>
          <a:blipFill dpi="0" rotWithShape="1">
            <a:blip r:embed="rId2"/>
            <a:srcRect/>
            <a:tile tx="0" ty="0" sx="100000" sy="100000" flip="none" algn="tl"/>
          </a:blipFill>
          <a:ln w="28575">
            <a:solidFill>
              <a:srgbClr val="663300"/>
            </a:solidFill>
            <a:round/>
            <a:headEnd/>
            <a:tailEnd/>
          </a:ln>
          <a:effectLst>
            <a:outerShdw dist="107763" dir="18900000" algn="ctr" rotWithShape="0">
              <a:schemeClr val="bg2">
                <a:alpha val="50000"/>
              </a:schemeClr>
            </a:outerShdw>
          </a:effectLst>
        </p:spPr>
        <p:txBody>
          <a:bodyPr wrap="none" anchor="ctr"/>
          <a:lstStyle/>
          <a:p>
            <a:r>
              <a:rPr lang="en-US">
                <a:solidFill>
                  <a:srgbClr val="663300"/>
                </a:solidFill>
              </a:rPr>
              <a:t>Hình ảnh các bạn học sinh vượt khó đến trường</a:t>
            </a:r>
          </a:p>
        </p:txBody>
      </p:sp>
      <p:pic>
        <p:nvPicPr>
          <p:cNvPr id="47109" name="Picture 5" descr="8-9, Anh 1, Vuot suoi, bang rung den truong gui VNE"/>
          <p:cNvPicPr>
            <a:picLocks noChangeAspect="1" noChangeArrowheads="1"/>
          </p:cNvPicPr>
          <p:nvPr/>
        </p:nvPicPr>
        <p:blipFill>
          <a:blip r:embed="rId3"/>
          <a:srcRect/>
          <a:stretch>
            <a:fillRect/>
          </a:stretch>
        </p:blipFill>
        <p:spPr bwMode="auto">
          <a:xfrm>
            <a:off x="0" y="228600"/>
            <a:ext cx="4538663" cy="6096000"/>
          </a:xfrm>
          <a:prstGeom prst="rect">
            <a:avLst/>
          </a:prstGeom>
          <a:noFill/>
        </p:spPr>
      </p:pic>
      <p:pic>
        <p:nvPicPr>
          <p:cNvPr id="47111" name="Picture 7" descr="8-9, Anh 4, Vuot suoi, bang rung den truong gui VNE"/>
          <p:cNvPicPr>
            <a:picLocks noChangeAspect="1" noChangeArrowheads="1"/>
          </p:cNvPicPr>
          <p:nvPr/>
        </p:nvPicPr>
        <p:blipFill>
          <a:blip r:embed="rId4"/>
          <a:srcRect/>
          <a:stretch>
            <a:fillRect/>
          </a:stretch>
        </p:blipFill>
        <p:spPr bwMode="auto">
          <a:xfrm>
            <a:off x="4572000" y="228600"/>
            <a:ext cx="4419600" cy="609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checkerboard(across)">
                                      <p:cBhvr>
                                        <p:cTn id="7" dur="500"/>
                                        <p:tgtEl>
                                          <p:spTgt spid="47109"/>
                                        </p:tgtEl>
                                      </p:cBhvr>
                                    </p:animEffect>
                                  </p:childTnLst>
                                </p:cTn>
                              </p:par>
                              <p:par>
                                <p:cTn id="8" presetID="5" presetClass="entr" presetSubtype="10" fill="hold"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checkerboard(across)">
                                      <p:cBhvr>
                                        <p:cTn id="10" dur="500"/>
                                        <p:tgtEl>
                                          <p:spTgt spid="4711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7108"/>
                                        </p:tgtEl>
                                        <p:attrNameLst>
                                          <p:attrName>style.visibility</p:attrName>
                                        </p:attrNameLst>
                                      </p:cBhvr>
                                      <p:to>
                                        <p:strVal val="visible"/>
                                      </p:to>
                                    </p:set>
                                    <p:animEffect transition="in" filter="diamond(in)">
                                      <p:cBhvr>
                                        <p:cTn id="15"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3240"/>
  <p:tag name="VIOLETTITLE" val="CÓ CHÍ THÌ NÊN"/>
  <p:tag name="VIOLETLESSON" val="3"/>
  <p:tag name="VIOLETCATID" val="8048934"/>
  <p:tag name="VIOLETSUBJECT" val="Đạo đức 5"/>
  <p:tag name="VIOLETAUTHORID" val="3466747"/>
  <p:tag name="VIOLETAUTHORNAME" val="Chu Thị Soa"/>
  <p:tag name="VIOLETAUTHORAVATAR" val="3466747.jpg"/>
  <p:tag name="VIOLETAUTHORADDRESS" val="Trường TH Thị Trấn - Nghệ An"/>
  <p:tag name="VIOLETDATE" val="2012-06-07 13:46:22"/>
  <p:tag name="VIOLETHIT" val="331"/>
  <p:tag name="VIOLETLIKE" val="0"/>
  <p:tag name="MMPROD_NEXTUNIQUEID" val="10012"/>
  <p:tag name="MMPROD_UIDATA" val="&lt;database version=&quot;10.0&quot;&gt;&lt;object type=&quot;1&quot; unique_id=&quot;10001&quot;&gt;&lt;object type=&quot;8&quot; unique_id=&quot;10293&quot;&gt;&lt;/object&gt;&lt;object type=&quot;2&quot; unique_id=&quot;10294&quot;&gt;&lt;object type=&quot;3&quot; unique_id=&quot;10296&quot;&gt;&lt;property id=&quot;20148&quot; value=&quot;5&quot;/&gt;&lt;property id=&quot;20300&quot; value=&quot;Slide 2&quot;/&gt;&lt;property id=&quot;20307&quot; value=&quot;284&quot;/&gt;&lt;/object&gt;&lt;object type=&quot;3&quot; unique_id=&quot;10297&quot;&gt;&lt;property id=&quot;20148&quot; value=&quot;5&quot;/&gt;&lt;property id=&quot;20300&quot; value=&quot;Slide 3&quot;/&gt;&lt;property id=&quot;20307&quot; value=&quot;272&quot;/&gt;&lt;/object&gt;&lt;object type=&quot;3&quot; unique_id=&quot;10298&quot;&gt;&lt;property id=&quot;20148&quot; value=&quot;5&quot;/&gt;&lt;property id=&quot;20300&quot; value=&quot;Slide 4&quot;/&gt;&lt;property id=&quot;20307&quot; value=&quot;277&quot;/&gt;&lt;/object&gt;&lt;object type=&quot;3&quot; unique_id=&quot;10299&quot;&gt;&lt;property id=&quot;20148&quot; value=&quot;5&quot;/&gt;&lt;property id=&quot;20300&quot; value=&quot;Slide 5&quot;/&gt;&lt;property id=&quot;20307&quot; value=&quot;258&quot;/&gt;&lt;/object&gt;&lt;object type=&quot;3&quot; unique_id=&quot;10300&quot;&gt;&lt;property id=&quot;20148&quot; value=&quot;5&quot;/&gt;&lt;property id=&quot;20300&quot; value=&quot;Slide 6&quot;/&gt;&lt;property id=&quot;20307&quot; value=&quot;278&quot;/&gt;&lt;/object&gt;&lt;object type=&quot;3&quot; unique_id=&quot;10301&quot;&gt;&lt;property id=&quot;20148&quot; value=&quot;5&quot;/&gt;&lt;property id=&quot;20300&quot; value=&quot;Slide 7&quot;/&gt;&lt;property id=&quot;20307&quot; value=&quot;266&quot;/&gt;&lt;/object&gt;&lt;object type=&quot;3&quot; unique_id=&quot;10302&quot;&gt;&lt;property id=&quot;20148&quot; value=&quot;5&quot;/&gt;&lt;property id=&quot;20300&quot; value=&quot;Slide 8&quot;/&gt;&lt;property id=&quot;20307&quot; value=&quot;280&quot;/&gt;&lt;/object&gt;&lt;object type=&quot;3&quot; unique_id=&quot;10303&quot;&gt;&lt;property id=&quot;20148&quot; value=&quot;5&quot;/&gt;&lt;property id=&quot;20300&quot; value=&quot;Slide 9&quot;/&gt;&lt;property id=&quot;20307&quot; value=&quot;268&quot;/&gt;&lt;/object&gt;&lt;object type=&quot;3&quot; unique_id=&quot;10304&quot;&gt;&lt;property id=&quot;20148&quot; value=&quot;5&quot;/&gt;&lt;property id=&quot;20300&quot; value=&quot;Slide 10&quot;/&gt;&lt;property id=&quot;20307&quot; value=&quot;286&quot;/&gt;&lt;/object&gt;&lt;object type=&quot;3&quot; unique_id=&quot;10305&quot;&gt;&lt;property id=&quot;20148&quot; value=&quot;5&quot;/&gt;&lt;property id=&quot;20300&quot; value=&quot;Slide 11&quot;/&gt;&lt;property id=&quot;20307&quot; value=&quot;279&quot;/&gt;&lt;/object&gt;&lt;object type=&quot;3&quot; unique_id=&quot;10306&quot;&gt;&lt;property id=&quot;20148&quot; value=&quot;5&quot;/&gt;&lt;property id=&quot;20300&quot; value=&quot;Slide 12&quot;/&gt;&lt;property id=&quot;20307&quot; value=&quot;276&quot;/&gt;&lt;/object&gt;&lt;object type=&quot;3&quot; unique_id=&quot;10307&quot;&gt;&lt;property id=&quot;20148&quot; value=&quot;5&quot;/&gt;&lt;property id=&quot;20300&quot; value=&quot;Slide 13&quot;/&gt;&lt;property id=&quot;20307&quot; value=&quot;263&quot;/&gt;&lt;/object&gt;&lt;object type=&quot;3&quot; unique_id=&quot;10308&quot;&gt;&lt;property id=&quot;20148&quot; value=&quot;5&quot;/&gt;&lt;property id=&quot;20300&quot; value=&quot;Slide 14&quot;/&gt;&lt;property id=&quot;20307&quot; value=&quot;287&quot;/&gt;&lt;/object&gt;&lt;object type=&quot;3&quot; unique_id=&quot;10309&quot;&gt;&lt;property id=&quot;20148&quot; value=&quot;5&quot;/&gt;&lt;property id=&quot;20300&quot; value=&quot;Slide 15&quot;/&gt;&lt;property id=&quot;20307&quot; value=&quot;262&quot;/&gt;&lt;/object&gt;&lt;object type=&quot;3&quot; unique_id=&quot;10310&quot;&gt;&lt;property id=&quot;20148&quot; value=&quot;5&quot;/&gt;&lt;property id=&quot;20300&quot; value=&quot;Slide 16&quot;/&gt;&lt;property id=&quot;20307&quot; value=&quot;270&quot;/&gt;&lt;/object&gt;&lt;object type=&quot;3&quot; unique_id=&quot;10311&quot;&gt;&lt;property id=&quot;20148&quot; value=&quot;5&quot;/&gt;&lt;property id=&quot;20300&quot; value=&quot;Slide 17&quot;/&gt;&lt;property id=&quot;20307&quot; value=&quot;283&quot;/&gt;&lt;/object&gt;&lt;object type=&quot;3&quot; unique_id=&quot;10312&quot;&gt;&lt;property id=&quot;20148&quot; value=&quot;5&quot;/&gt;&lt;property id=&quot;20300&quot; value=&quot;Slide 18&quot;/&gt;&lt;property id=&quot;20307&quot; value=&quot;282&quot;/&gt;&lt;/object&gt;&lt;object type=&quot;3&quot; unique_id=&quot;10313&quot;&gt;&lt;property id=&quot;20148&quot; value=&quot;5&quot;/&gt;&lt;property id=&quot;20300&quot; value=&quot;Slide 19&quot;/&gt;&lt;property id=&quot;20307&quot; value=&quot;281&quot;/&gt;&lt;/object&gt;&lt;object type=&quot;3&quot; unique_id=&quot;10314&quot;&gt;&lt;property id=&quot;20148&quot; value=&quot;5&quot;/&gt;&lt;property id=&quot;20300&quot; value=&quot;Slide 20&quot;/&gt;&lt;property id=&quot;20307&quot; value=&quot;288&quot;/&gt;&lt;/object&gt;&lt;object type=&quot;3&quot; unique_id=&quot;10315&quot;&gt;&lt;property id=&quot;20148&quot; value=&quot;5&quot;/&gt;&lt;property id=&quot;20300&quot; value=&quot;Slide 21&quot;/&gt;&lt;property id=&quot;20307&quot; value=&quot;261&quot;/&gt;&lt;/object&gt;&lt;object type=&quot;3&quot; unique_id=&quot;10316&quot;&gt;&lt;property id=&quot;20148&quot; value=&quot;5&quot;/&gt;&lt;property id=&quot;20300&quot; value=&quot;Slide 22&quot;/&gt;&lt;property id=&quot;20307&quot; value=&quot;273&quot;/&gt;&lt;/object&gt;&lt;object type=&quot;3&quot; unique_id=&quot;10317&quot;&gt;&lt;property id=&quot;20148&quot; value=&quot;5&quot;/&gt;&lt;property id=&quot;20300&quot; value=&quot;Slide 23&quot;/&gt;&lt;property id=&quot;20307&quot; value=&quot;271&quot;/&gt;&lt;/object&gt;&lt;object type=&quot;3&quot; unique_id=&quot;10765&quot;&gt;&lt;property id=&quot;20148&quot; value=&quot;5&quot;/&gt;&lt;property id=&quot;20300&quot; value=&quot;Slide 1&quot;/&gt;&lt;property id=&quot;20307&quot; value=&quot;290&quot;/&gt;&lt;/object&gt;&lt;/object&gt;&lt;/object&gt;&lt;/database&gt;"/>
  <p:tag name="SECTOMILLISECCONVERTED" val="1"/>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28575" cap="flat" cmpd="sng" algn="ctr">
          <a:solidFill>
            <a:srgbClr val="FF0066"/>
          </a:solidFill>
          <a:prstDash val="solid"/>
          <a:round/>
          <a:headEnd type="none" w="med" len="med"/>
          <a:tailEnd type="none" w="med" len="med"/>
        </a:ln>
        <a:effectLst>
          <a:outerShdw dist="107763" dir="189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28575" cap="flat" cmpd="sng" algn="ctr">
          <a:solidFill>
            <a:srgbClr val="FF0066"/>
          </a:solidFill>
          <a:prstDash val="solid"/>
          <a:round/>
          <a:headEnd type="none" w="med" len="med"/>
          <a:tailEnd type="none" w="med" len="med"/>
        </a:ln>
        <a:effectLst>
          <a:outerShdw dist="107763" dir="189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566</TotalTime>
  <Words>1033</Words>
  <Application>Microsoft Office PowerPoint</Application>
  <PresentationFormat>On-screen Show (4:3)</PresentationFormat>
  <Paragraphs>75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itfriend.org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THAMB</cp:lastModifiedBy>
  <cp:revision>63</cp:revision>
  <dcterms:created xsi:type="dcterms:W3CDTF">2010-09-18T05:13:57Z</dcterms:created>
  <dcterms:modified xsi:type="dcterms:W3CDTF">2016-09-29T06:03:27Z</dcterms:modified>
</cp:coreProperties>
</file>